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9" r:id="rId2"/>
    <p:sldId id="316" r:id="rId3"/>
    <p:sldId id="261" r:id="rId4"/>
    <p:sldId id="293" r:id="rId5"/>
    <p:sldId id="260" r:id="rId6"/>
    <p:sldId id="262" r:id="rId7"/>
    <p:sldId id="263" r:id="rId8"/>
    <p:sldId id="264" r:id="rId9"/>
    <p:sldId id="265" r:id="rId10"/>
    <p:sldId id="266" r:id="rId11"/>
    <p:sldId id="325" r:id="rId12"/>
    <p:sldId id="267" r:id="rId13"/>
    <p:sldId id="268" r:id="rId14"/>
    <p:sldId id="324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4" r:id="rId27"/>
    <p:sldId id="285" r:id="rId28"/>
    <p:sldId id="286" r:id="rId29"/>
    <p:sldId id="287" r:id="rId30"/>
    <p:sldId id="288" r:id="rId31"/>
    <p:sldId id="290" r:id="rId32"/>
    <p:sldId id="291" r:id="rId33"/>
    <p:sldId id="289" r:id="rId34"/>
    <p:sldId id="296" r:id="rId35"/>
    <p:sldId id="292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5" r:id="rId45"/>
    <p:sldId id="306" r:id="rId46"/>
    <p:sldId id="307" r:id="rId47"/>
    <p:sldId id="322" r:id="rId48"/>
  </p:sldIdLst>
  <p:sldSz cx="12195175" cy="6858000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B8E1F64E-BA86-4958-B47C-968D239E1085}">
          <p14:sldIdLst>
            <p14:sldId id="259"/>
            <p14:sldId id="316"/>
            <p14:sldId id="261"/>
            <p14:sldId id="293"/>
            <p14:sldId id="260"/>
            <p14:sldId id="262"/>
            <p14:sldId id="263"/>
            <p14:sldId id="264"/>
            <p14:sldId id="265"/>
            <p14:sldId id="266"/>
            <p14:sldId id="325"/>
            <p14:sldId id="267"/>
            <p14:sldId id="268"/>
            <p14:sldId id="324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9"/>
            <p14:sldId id="280"/>
            <p14:sldId id="281"/>
            <p14:sldId id="284"/>
            <p14:sldId id="285"/>
            <p14:sldId id="286"/>
            <p14:sldId id="287"/>
            <p14:sldId id="288"/>
            <p14:sldId id="290"/>
            <p14:sldId id="291"/>
            <p14:sldId id="289"/>
            <p14:sldId id="296"/>
            <p14:sldId id="292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AC0F"/>
    <a:srgbClr val="C3E7F5"/>
    <a:srgbClr val="96D5EE"/>
    <a:srgbClr val="2EAADC"/>
    <a:srgbClr val="58585A"/>
    <a:srgbClr val="DF8C27"/>
    <a:srgbClr val="2F35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6" autoAdjust="0"/>
    <p:restoredTop sz="94761" autoAdjust="0"/>
  </p:normalViewPr>
  <p:slideViewPr>
    <p:cSldViewPr>
      <p:cViewPr varScale="1">
        <p:scale>
          <a:sx n="78" d="100"/>
          <a:sy n="78" d="100"/>
        </p:scale>
        <p:origin x="77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6" name="Picture 30" descr="BASTA_2016_Template_1280x720_36948_v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2813" y="3756025"/>
            <a:ext cx="10366375" cy="60960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de-DE" noProof="0"/>
              <a:t>Click to edit Master title style</a:t>
            </a:r>
            <a:endParaRPr lang="de-DE" altLang="de-DE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2813" y="4437063"/>
            <a:ext cx="10366375" cy="1371600"/>
          </a:xfrm>
        </p:spPr>
        <p:txBody>
          <a:bodyPr/>
          <a:lstStyle>
            <a:lvl1pPr marL="0" indent="0">
              <a:buFontTx/>
              <a:buNone/>
              <a:defRPr sz="4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de-DE" noProof="0"/>
              <a:t>Click to edit Master subtitle style</a:t>
            </a:r>
            <a:endParaRPr lang="de-DE" alt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ual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525985" y="260648"/>
            <a:ext cx="10333745" cy="909307"/>
          </a:xfrm>
          <a:prstGeom prst="rect">
            <a:avLst/>
          </a:prstGeom>
        </p:spPr>
        <p:txBody>
          <a:bodyPr wrap="none" lIns="0" tIns="0" rIns="0" bIns="0" anchor="ctr"/>
          <a:lstStyle>
            <a:lvl1pPr>
              <a:defRPr sz="5867">
                <a:solidFill>
                  <a:schemeClr val="accent2"/>
                </a:solidFill>
              </a:defRPr>
            </a:lvl1pPr>
          </a:lstStyle>
          <a:p>
            <a:r>
              <a:rPr lang="de-DE" dirty="0"/>
              <a:t>Title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168705" y="1604797"/>
            <a:ext cx="5409062" cy="5253203"/>
          </a:xfrm>
          <a:prstGeom prst="rect">
            <a:avLst/>
          </a:prstGeom>
        </p:spPr>
        <p:txBody>
          <a:bodyPr lIns="0" tIns="0" rIns="0" bIns="0"/>
          <a:lstStyle>
            <a:lvl1pPr marL="364791" indent="-355591">
              <a:spcBef>
                <a:spcPts val="2400"/>
              </a:spcBef>
              <a:buClr>
                <a:schemeClr val="bg1">
                  <a:lumMod val="75000"/>
                </a:schemeClr>
              </a:buClr>
              <a:buSzPct val="75000"/>
              <a:buFont typeface="Wingdings 3" pitchFamily="18" charset="2"/>
              <a:buChar char=""/>
              <a:defRPr sz="3200">
                <a:solidFill>
                  <a:schemeClr val="accent1"/>
                </a:solidFill>
                <a:latin typeface="Segoe UI Semilight" panose="020B0402040204020203" pitchFamily="34" charset="0"/>
                <a:ea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364058" indent="0">
              <a:spcBef>
                <a:spcPts val="0"/>
              </a:spcBef>
              <a:buNone/>
              <a:defRPr sz="2133">
                <a:solidFill>
                  <a:schemeClr val="accent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721766" indent="0">
              <a:spcBef>
                <a:spcPts val="0"/>
              </a:spcBef>
              <a:buNone/>
              <a:defRPr sz="1867">
                <a:solidFill>
                  <a:schemeClr val="accent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  <a:endParaRPr lang="de-AT" dirty="0"/>
          </a:p>
        </p:txBody>
      </p:sp>
      <p:sp>
        <p:nvSpPr>
          <p:cNvPr id="4" name="Content Placeholder 7"/>
          <p:cNvSpPr>
            <a:spLocks noGrp="1"/>
          </p:cNvSpPr>
          <p:nvPr>
            <p:ph sz="quarter" idx="13"/>
          </p:nvPr>
        </p:nvSpPr>
        <p:spPr>
          <a:xfrm>
            <a:off x="6769838" y="1604797"/>
            <a:ext cx="5089892" cy="5253203"/>
          </a:xfrm>
          <a:prstGeom prst="rect">
            <a:avLst/>
          </a:prstGeom>
        </p:spPr>
        <p:txBody>
          <a:bodyPr lIns="0" tIns="0" rIns="0" bIns="0"/>
          <a:lstStyle>
            <a:lvl1pPr marL="364791" indent="-355591">
              <a:spcBef>
                <a:spcPts val="2400"/>
              </a:spcBef>
              <a:buClr>
                <a:schemeClr val="bg1">
                  <a:lumMod val="75000"/>
                </a:schemeClr>
              </a:buClr>
              <a:buSzPct val="75000"/>
              <a:buFont typeface="Wingdings 3" pitchFamily="18" charset="2"/>
              <a:buChar char=""/>
              <a:defRPr sz="3200">
                <a:solidFill>
                  <a:schemeClr val="accent1"/>
                </a:solidFill>
                <a:latin typeface="Segoe UI Semilight" panose="020B0402040204020203" pitchFamily="34" charset="0"/>
                <a:ea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364058" indent="0">
              <a:spcBef>
                <a:spcPts val="0"/>
              </a:spcBef>
              <a:buNone/>
              <a:defRPr sz="2133">
                <a:solidFill>
                  <a:schemeClr val="accent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721766" indent="0">
              <a:spcBef>
                <a:spcPts val="0"/>
              </a:spcBef>
              <a:buNone/>
              <a:defRPr sz="1867">
                <a:solidFill>
                  <a:schemeClr val="accent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  <a:endParaRPr lang="de-A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525985" y="6371762"/>
            <a:ext cx="5051783" cy="486239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1067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endParaRPr lang="de-AT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6769838" y="6371762"/>
            <a:ext cx="5089892" cy="486239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1067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7142967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81000"/>
            <a:ext cx="10366375" cy="671736"/>
          </a:xfrm>
        </p:spPr>
        <p:txBody>
          <a:bodyPr/>
          <a:lstStyle>
            <a:lvl1pPr algn="l"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A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196752"/>
            <a:ext cx="10366375" cy="4680520"/>
          </a:xfrm>
        </p:spPr>
        <p:txBody>
          <a:bodyPr/>
          <a:lstStyle>
            <a:lvl1pPr marL="0" indent="0">
              <a:spcBef>
                <a:spcPts val="1800"/>
              </a:spcBef>
              <a:buNone/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177800" indent="0">
              <a:spcBef>
                <a:spcPts val="0"/>
              </a:spcBef>
              <a:buNone/>
              <a:defRPr sz="2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360363" indent="0">
              <a:buNone/>
              <a:defRPr sz="2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538163" indent="0">
              <a:buNone/>
              <a:defRPr sz="18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719138" indent="0">
              <a:buNone/>
              <a:defRPr sz="18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e-A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14399" y="5877272"/>
            <a:ext cx="10367763" cy="210344"/>
          </a:xfrm>
        </p:spPr>
        <p:txBody>
          <a:bodyPr/>
          <a:lstStyle>
            <a:lvl1pPr marL="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9144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3716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18288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542480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81000"/>
            <a:ext cx="10366375" cy="671736"/>
          </a:xfrm>
        </p:spPr>
        <p:txBody>
          <a:bodyPr/>
          <a:lstStyle>
            <a:lvl1pPr algn="l">
              <a:defRPr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de-A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124744"/>
            <a:ext cx="10366375" cy="475252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tabLst>
                <a:tab pos="358775" algn="l"/>
                <a:tab pos="717550" algn="l"/>
                <a:tab pos="1074738" algn="l"/>
                <a:tab pos="1433513" algn="l"/>
                <a:tab pos="1792288" algn="l"/>
                <a:tab pos="2151063" algn="l"/>
                <a:tab pos="2513013" algn="l"/>
                <a:tab pos="2871788" algn="l"/>
                <a:tab pos="3230563" algn="l"/>
                <a:tab pos="3589338" algn="l"/>
                <a:tab pos="3946525" algn="l"/>
                <a:tab pos="4305300" algn="l"/>
              </a:tabLst>
              <a:defRPr sz="1600">
                <a:latin typeface="Lucida Console" panose="020B0609040504020204" pitchFamily="49" charset="0"/>
                <a:cs typeface="Segoe UI Light" panose="020B0502040204020203" pitchFamily="34" charset="0"/>
              </a:defRPr>
            </a:lvl1pPr>
            <a:lvl2pPr marL="177800" indent="0">
              <a:spcBef>
                <a:spcPts val="0"/>
              </a:spcBef>
              <a:buNone/>
              <a:defRPr sz="1800">
                <a:latin typeface="Lucida Console" panose="020B0609040504020204" pitchFamily="49" charset="0"/>
                <a:cs typeface="Segoe UI Light" panose="020B0502040204020203" pitchFamily="34" charset="0"/>
              </a:defRPr>
            </a:lvl2pPr>
            <a:lvl3pPr marL="360363" indent="0">
              <a:buNone/>
              <a:defRPr sz="1600">
                <a:latin typeface="Lucida Console" panose="020B0609040504020204" pitchFamily="49" charset="0"/>
                <a:cs typeface="Segoe UI Light" panose="020B0502040204020203" pitchFamily="34" charset="0"/>
              </a:defRPr>
            </a:lvl3pPr>
            <a:lvl4pPr marL="538163" indent="0">
              <a:buNone/>
              <a:defRPr sz="1400">
                <a:latin typeface="Lucida Console" panose="020B0609040504020204" pitchFamily="49" charset="0"/>
                <a:cs typeface="Segoe UI Light" panose="020B0502040204020203" pitchFamily="34" charset="0"/>
              </a:defRPr>
            </a:lvl4pPr>
            <a:lvl5pPr marL="719138" indent="0">
              <a:buNone/>
              <a:defRPr sz="1400">
                <a:latin typeface="Lucida Console" panose="020B0609040504020204" pitchFamily="49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14399" y="5877272"/>
            <a:ext cx="10367763" cy="210344"/>
          </a:xfrm>
        </p:spPr>
        <p:txBody>
          <a:bodyPr/>
          <a:lstStyle>
            <a:lvl1pPr marL="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9144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3716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18288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3112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8775" cy="2852737"/>
          </a:xfrm>
        </p:spPr>
        <p:txBody>
          <a:bodyPr anchor="b"/>
          <a:lstStyle>
            <a:lvl1pPr algn="l">
              <a:defRPr sz="6000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8775" cy="1500187"/>
          </a:xfrm>
        </p:spPr>
        <p:txBody>
          <a:bodyPr/>
          <a:lstStyle>
            <a:lvl1pPr marL="0" indent="0">
              <a:buNone/>
              <a:defRPr sz="24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811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81000"/>
            <a:ext cx="10366375" cy="74374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lang="de-AT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 algn="l"/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196752"/>
            <a:ext cx="5106988" cy="474684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dirty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lang="en-US" sz="24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lang="en-US" sz="20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lang="en-US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de-AT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lvl="0" indent="0">
              <a:spcBef>
                <a:spcPts val="1800"/>
              </a:spcBef>
              <a:buNone/>
            </a:pPr>
            <a:r>
              <a:rPr lang="en-US" dirty="0"/>
              <a:t>Edit Master text styles</a:t>
            </a:r>
          </a:p>
          <a:p>
            <a:pPr marL="177800" lvl="1" indent="0">
              <a:spcBef>
                <a:spcPts val="0"/>
              </a:spcBef>
              <a:buNone/>
            </a:pPr>
            <a:r>
              <a:rPr lang="en-US" dirty="0"/>
              <a:t>Second level</a:t>
            </a:r>
          </a:p>
          <a:p>
            <a:pPr marL="360363" lvl="2" indent="0">
              <a:buNone/>
            </a:pPr>
            <a:r>
              <a:rPr lang="en-US" dirty="0"/>
              <a:t>Third level</a:t>
            </a:r>
          </a:p>
          <a:p>
            <a:pPr marL="538163" lvl="3" indent="0">
              <a:buNone/>
            </a:pPr>
            <a:r>
              <a:rPr lang="en-US" dirty="0"/>
              <a:t>Fourth level</a:t>
            </a:r>
          </a:p>
          <a:p>
            <a:pPr marL="719138" lvl="4" indent="0">
              <a:buNone/>
            </a:pPr>
            <a:r>
              <a:rPr lang="en-US" dirty="0"/>
              <a:t>Fifth level</a:t>
            </a:r>
            <a:endParaRPr lang="de-AT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788" y="1196752"/>
            <a:ext cx="5106987" cy="4746848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dirty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lang="en-US" sz="24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lang="en-US" sz="20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lang="en-US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de-AT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lvl="0" indent="0">
              <a:spcBef>
                <a:spcPts val="1800"/>
              </a:spcBef>
              <a:buNone/>
            </a:pPr>
            <a:r>
              <a:rPr lang="en-US" dirty="0"/>
              <a:t>Edit Master text styles</a:t>
            </a:r>
          </a:p>
          <a:p>
            <a:pPr marL="177800" lvl="1" indent="0">
              <a:spcBef>
                <a:spcPts val="0"/>
              </a:spcBef>
              <a:buNone/>
            </a:pPr>
            <a:r>
              <a:rPr lang="en-US" dirty="0"/>
              <a:t>Second level</a:t>
            </a:r>
          </a:p>
          <a:p>
            <a:pPr marL="360363" lvl="2" indent="0">
              <a:buNone/>
            </a:pPr>
            <a:r>
              <a:rPr lang="en-US" dirty="0"/>
              <a:t>Third level</a:t>
            </a:r>
          </a:p>
          <a:p>
            <a:pPr marL="538163" lvl="3" indent="0">
              <a:buNone/>
            </a:pPr>
            <a:r>
              <a:rPr lang="en-US" dirty="0"/>
              <a:t>Fourth level</a:t>
            </a:r>
          </a:p>
          <a:p>
            <a:pPr marL="719138" lvl="4" indent="0">
              <a:buNone/>
            </a:pPr>
            <a:r>
              <a:rPr lang="en-US" dirty="0"/>
              <a:t>Fifth level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30260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796" t="38856"/>
          <a:stretch/>
        </p:blipFill>
        <p:spPr>
          <a:xfrm>
            <a:off x="914400" y="1196752"/>
            <a:ext cx="3754580" cy="47468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81000"/>
            <a:ext cx="10366375" cy="74374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lang="de-AT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 algn="l"/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3452" y="1196752"/>
            <a:ext cx="6407324" cy="4680520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dirty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lang="en-US" sz="24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lang="en-US" sz="20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lang="en-US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de-AT" sz="1800" dirty="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lvl="0" indent="0">
              <a:spcBef>
                <a:spcPts val="1800"/>
              </a:spcBef>
              <a:buNone/>
            </a:pPr>
            <a:r>
              <a:rPr lang="en-US" dirty="0"/>
              <a:t>Edit Master text styles</a:t>
            </a:r>
          </a:p>
          <a:p>
            <a:pPr marL="177800" lvl="1" indent="0">
              <a:spcBef>
                <a:spcPts val="0"/>
              </a:spcBef>
              <a:buNone/>
            </a:pPr>
            <a:r>
              <a:rPr lang="en-US" dirty="0"/>
              <a:t>Second level</a:t>
            </a:r>
          </a:p>
          <a:p>
            <a:pPr marL="360363" lvl="2" indent="0">
              <a:buNone/>
            </a:pPr>
            <a:r>
              <a:rPr lang="en-US" dirty="0"/>
              <a:t>Third level</a:t>
            </a:r>
          </a:p>
          <a:p>
            <a:pPr marL="538163" lvl="3" indent="0">
              <a:buNone/>
            </a:pPr>
            <a:r>
              <a:rPr lang="en-US" dirty="0"/>
              <a:t>Fourth level</a:t>
            </a:r>
          </a:p>
          <a:p>
            <a:pPr marL="719138" lvl="4" indent="0">
              <a:buNone/>
            </a:pPr>
            <a:r>
              <a:rPr lang="en-US" dirty="0"/>
              <a:t>Fifth level</a:t>
            </a:r>
            <a:endParaRPr lang="de-AT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914400" y="1196752"/>
            <a:ext cx="3743027" cy="474684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AT" sz="4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 Semibold" panose="020B0702040204020203" pitchFamily="34" charset="0"/>
                <a:ea typeface="ＭＳ Ｐゴシック" panose="020B0600070205080204" pitchFamily="34" charset="-128"/>
                <a:cs typeface="Segoe UI Semibold" panose="020B0702040204020203" pitchFamily="34" charset="0"/>
              </a:rPr>
              <a:t>Demo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873452" y="5877272"/>
            <a:ext cx="6408710" cy="210344"/>
          </a:xfrm>
        </p:spPr>
        <p:txBody>
          <a:bodyPr/>
          <a:lstStyle>
            <a:lvl1pPr marL="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marL="9144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marL="13716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marL="1828800" indent="0">
              <a:buNone/>
              <a:defRPr sz="10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200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8775" cy="831627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lang="de-AT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 algn="l"/>
            <a:r>
              <a:rPr lang="en-US" dirty="0"/>
              <a:t>Click to edit Master title style</a:t>
            </a:r>
            <a:endParaRPr lang="de-A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4586" y="1340768"/>
            <a:ext cx="5159375" cy="576064"/>
          </a:xfrm>
        </p:spPr>
        <p:txBody>
          <a:bodyPr anchor="b"/>
          <a:lstStyle>
            <a:lvl1pPr marL="0" indent="0">
              <a:buNone/>
              <a:defRPr sz="2400" b="1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1988840"/>
            <a:ext cx="5159375" cy="420082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de-AT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lvl="0" indent="0">
              <a:spcBef>
                <a:spcPts val="1200"/>
              </a:spcBef>
              <a:buNone/>
            </a:pPr>
            <a:r>
              <a:rPr lang="en-US" dirty="0"/>
              <a:t>Edit Master text styles</a:t>
            </a:r>
          </a:p>
          <a:p>
            <a:pPr marL="177800" lvl="1" indent="0">
              <a:spcBef>
                <a:spcPts val="0"/>
              </a:spcBef>
              <a:buNone/>
            </a:pPr>
            <a:r>
              <a:rPr lang="en-US" dirty="0"/>
              <a:t>Second level</a:t>
            </a:r>
          </a:p>
          <a:p>
            <a:pPr marL="360363" lvl="2" indent="0">
              <a:buNone/>
            </a:pPr>
            <a:r>
              <a:rPr lang="en-US" dirty="0"/>
              <a:t>Third level</a:t>
            </a:r>
          </a:p>
          <a:p>
            <a:pPr marL="538163" lvl="3" indent="0">
              <a:buNone/>
            </a:pPr>
            <a:r>
              <a:rPr lang="en-US" dirty="0"/>
              <a:t>Fourth level</a:t>
            </a:r>
          </a:p>
          <a:p>
            <a:pPr marL="719138" lvl="4" indent="0">
              <a:buNone/>
            </a:pPr>
            <a:r>
              <a:rPr lang="en-US" dirty="0"/>
              <a:t>Fifth level</a:t>
            </a:r>
            <a:endParaRPr lang="de-A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3787" y="1340768"/>
            <a:ext cx="5184775" cy="576064"/>
          </a:xfrm>
        </p:spPr>
        <p:txBody>
          <a:bodyPr anchor="b"/>
          <a:lstStyle>
            <a:lvl1pPr marL="0" indent="0">
              <a:buNone/>
              <a:defRPr sz="2400" b="1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3788" y="1988840"/>
            <a:ext cx="5184775" cy="420082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>
              <a:defRPr lang="en-US" smtClean="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>
              <a:defRPr lang="de-AT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</a:lstStyle>
          <a:p>
            <a:pPr marL="0" lvl="0" indent="0">
              <a:spcBef>
                <a:spcPts val="1200"/>
              </a:spcBef>
              <a:buNone/>
            </a:pPr>
            <a:r>
              <a:rPr lang="en-US" dirty="0"/>
              <a:t>Edit Master text styles</a:t>
            </a:r>
          </a:p>
          <a:p>
            <a:pPr marL="177800" lvl="1" indent="0">
              <a:spcBef>
                <a:spcPts val="0"/>
              </a:spcBef>
              <a:buNone/>
            </a:pPr>
            <a:r>
              <a:rPr lang="en-US" dirty="0"/>
              <a:t>Second level</a:t>
            </a:r>
          </a:p>
          <a:p>
            <a:pPr marL="360363" lvl="2" indent="0">
              <a:buNone/>
            </a:pPr>
            <a:r>
              <a:rPr lang="en-US" dirty="0"/>
              <a:t>Third level</a:t>
            </a:r>
          </a:p>
          <a:p>
            <a:pPr marL="538163" lvl="3" indent="0">
              <a:buNone/>
            </a:pPr>
            <a:r>
              <a:rPr lang="en-US" dirty="0"/>
              <a:t>Fourth level</a:t>
            </a:r>
          </a:p>
          <a:p>
            <a:pPr marL="719138" lvl="4" indent="0">
              <a:buNone/>
            </a:pPr>
            <a:r>
              <a:rPr lang="en-US" dirty="0"/>
              <a:t>Fifth level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15435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381000"/>
            <a:ext cx="10366375" cy="74374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lang="de-AT"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lvl="0" algn="l"/>
            <a:r>
              <a:rPr lang="en-US"/>
              <a:t>Click to edit Master title style</a:t>
            </a:r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15957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03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1600200"/>
            <a:ext cx="103663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Mastertextformat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381000"/>
            <a:ext cx="1036637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pic>
        <p:nvPicPr>
          <p:cNvPr id="1053" name="Picture 29" descr="BASTA_2016_Template_1280x720_36948_v2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5175" cy="6859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7" r:id="rId6"/>
    <p:sldLayoutId id="2147483653" r:id="rId7"/>
    <p:sldLayoutId id="2147483654" r:id="rId8"/>
    <p:sldLayoutId id="2147483655" r:id="rId9"/>
    <p:sldLayoutId id="2147483658" r:id="rId10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tnet/core/blob/master/Documentation/prereqs.md" TargetMode="External"/><Relationship Id="rId13" Type="http://schemas.openxmlformats.org/officeDocument/2006/relationships/hyperlink" Target="https://github.com/dotnet/core/blob/master/roadmap.md" TargetMode="External"/><Relationship Id="rId3" Type="http://schemas.openxmlformats.org/officeDocument/2006/relationships/hyperlink" Target="https://docs.microsoft.com/en-us/dotnet/articles/core/windows-prerequisites#visual-studio" TargetMode="External"/><Relationship Id="rId7" Type="http://schemas.openxmlformats.org/officeDocument/2006/relationships/hyperlink" Target="https://github.com/dotnet/cli/tree/rel/1.0.0-preview2/scripts/obtain" TargetMode="External"/><Relationship Id="rId12" Type="http://schemas.openxmlformats.org/officeDocument/2006/relationships/hyperlink" Target="https://source.dot.net/" TargetMode="External"/><Relationship Id="rId2" Type="http://schemas.openxmlformats.org/officeDocument/2006/relationships/hyperlink" Target="https://www.microsoft.com/net/co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otnet/core-docs/blob/master/docs/core/tools/dotnet-install-script.md" TargetMode="External"/><Relationship Id="rId11" Type="http://schemas.openxmlformats.org/officeDocument/2006/relationships/hyperlink" Target="https://docs.microsoft.com/de-de/dotnet/articles/core/docker/building-net-docker-images" TargetMode="External"/><Relationship Id="rId5" Type="http://schemas.openxmlformats.org/officeDocument/2006/relationships/hyperlink" Target="https://github.com/dotnet/cli" TargetMode="External"/><Relationship Id="rId10" Type="http://schemas.openxmlformats.org/officeDocument/2006/relationships/hyperlink" Target="https://docs.microsoft.com/en-us/dotnet/articles/core/packages#metapackages" TargetMode="External"/><Relationship Id="rId4" Type="http://schemas.openxmlformats.org/officeDocument/2006/relationships/hyperlink" Target="https://code.visualstudio.com/" TargetMode="External"/><Relationship Id="rId9" Type="http://schemas.openxmlformats.org/officeDocument/2006/relationships/hyperlink" Target="https://docs.microsoft.com/en-us/dotnet/articles/core/packages#package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microsof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5dy88c2e.aspx" TargetMode="External"/><Relationship Id="rId2" Type="http://schemas.openxmlformats.org/officeDocument/2006/relationships/hyperlink" Target="https://docs.microsoft.com/en-us/dotnet/articles/core/tutorials/libraries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github.com/rstropek/Samples/tree/master/AspNetCore1Workshop/10-console-hello-world" TargetMode="External"/><Relationship Id="rId4" Type="http://schemas.openxmlformats.org/officeDocument/2006/relationships/hyperlink" Target="https://blogs.msdn.microsoft.com/dotnet/2017/02/07/announcing-net-core-tools-updates-in-vs-2017-rc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sdn.microsoft.com/en-us/library/5dy88c2e.aspx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ropek/Samples/tree/master/AspNetCore1Workshop/25-project-references" TargetMode="External"/><Relationship Id="rId2" Type="http://schemas.openxmlformats.org/officeDocument/2006/relationships/hyperlink" Target="https://blogs.msdn.microsoft.com/dotnet/2016/11/16/announcing-net-core-tools-msbuild-alpha/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articles/core/preview3/tools/index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articles/core/preview3/tools/dotnet-ru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coreclr/blob/master/Documentation/building/crossgen.md" TargetMode="External"/><Relationship Id="rId2" Type="http://schemas.openxmlformats.org/officeDocument/2006/relationships/hyperlink" Target="https://github.com/dotnet/core/blob/master/Documentation/prereqs.m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dotnet/articles/core/preview3/deploying/index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mailto:rainer@timecockpit.com" TargetMode="Externa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ticles/core/rid-catalog" TargetMode="External"/><Relationship Id="rId2" Type="http://schemas.openxmlformats.org/officeDocument/2006/relationships/hyperlink" Target="https://github.com/rstropek/Samples/tree/master/AspNetCore1Workshop/27-self-contained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articles/core/rid-catalog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microsoft.com/en-us/dotnet/articles/core/versions/inde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ticles/core/versions/index" TargetMode="External"/><Relationship Id="rId2" Type="http://schemas.openxmlformats.org/officeDocument/2006/relationships/hyperlink" Target="https://docs.microsoft.com/en-us/dotnet/articles/core/versions/index#versioning-in-practic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ticles/core/porting/index" TargetMode="External"/><Relationship Id="rId2" Type="http://schemas.openxmlformats.org/officeDocument/2006/relationships/hyperlink" Target="https://docs.microsoft.com/en-us/dotnet/articles/core/tutorials/libraries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ticles/standard/library#specification" TargetMode="External"/><Relationship Id="rId2" Type="http://schemas.openxmlformats.org/officeDocument/2006/relationships/hyperlink" Target="https://github.com/dotnet/coreclr/blob/master/Documentation/project-docs/dotnet-standards.m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docs.microsoft.com/en-us/dotnet/articles/standard/library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uget.org/packages/NETStandard.Library/" TargetMode="External"/><Relationship Id="rId2" Type="http://schemas.openxmlformats.org/officeDocument/2006/relationships/hyperlink" Target="https://github.com/dotnet/corefx/tree/master/src/System.Runtime/re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docs.microsoft.com/en-us/dotnet/articles/standard/framework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sp.net/en/latest/fundamentals/middleware.html" TargetMode="External"/><Relationship Id="rId2" Type="http://schemas.openxmlformats.org/officeDocument/2006/relationships/hyperlink" Target="https://github.com/rstropek/Samples/tree/master/AspNetCore1Workshop/51-static-files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rstropek/Samples/tree/master/AspNetCore1Workshop/50-simplest-aspnet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sp.net/en/latest/fundamentals/environments.html" TargetMode="External"/><Relationship Id="rId2" Type="http://schemas.openxmlformats.org/officeDocument/2006/relationships/hyperlink" Target="https://docs.asp.net/en/latest/fundamentals/servers.html" TargetMode="Externa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sp.net/en/latest/fundamentals/startup.html#the-configureservices-method" TargetMode="External"/><Relationship Id="rId2" Type="http://schemas.openxmlformats.org/officeDocument/2006/relationships/hyperlink" Target="https://docs.asp.net/en/latest/fundamentals/startup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asp.net/en/latest/fundamentals/servers.html" TargetMode="External"/><Relationship Id="rId5" Type="http://schemas.openxmlformats.org/officeDocument/2006/relationships/hyperlink" Target="https://docs.asp.net/en/latest/fundamentals/environments.html" TargetMode="External"/><Relationship Id="rId4" Type="http://schemas.openxmlformats.org/officeDocument/2006/relationships/hyperlink" Target="https://docs.asp.net/en/latest/fundamentals/static-files.html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asp.net/en/latest/fundamentals/configuration.html#writing-custom-providers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ropek/Samples/tree/master/AspNetCore1Workshop/55-configuration/" TargetMode="External"/><Relationship Id="rId2" Type="http://schemas.openxmlformats.org/officeDocument/2006/relationships/hyperlink" Target="https://github.com/Microsoft/ApplicationInsights-aspnetcore/blob/v1.0.0-rc1/src/Microsoft.ApplicationInsights.AspNet/Extensions/ApplicationInsightsExtensions.cs#L113-L151" TargetMode="Externa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documentation/articles/app-insights-overview/" TargetMode="External"/><Relationship Id="rId2" Type="http://schemas.openxmlformats.org/officeDocument/2006/relationships/hyperlink" Target="https://docs.asp.net/en/latest/fundamentals/logging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icrosoft/ApplicationInsights-aspnetcore/wiki/Getting-Started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stropek/Samples/tree/master/AspNetCore1Workshop/58-logging/" TargetMode="Externa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sp.net/en/latest/fundamentals/dependency-injection.html#replacing-the-default-services-container" TargetMode="External"/><Relationship Id="rId2" Type="http://schemas.openxmlformats.org/officeDocument/2006/relationships/hyperlink" Target="https://docs.asp.net/en/latest/fundamentals/dependency-injection.html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stropek/Samples/tree/master/AspNetCore1Workshop/60-di-scopes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jectkudu/kudu/wiki/Azure-Web-Sites-Development-Stacks" TargetMode="External"/><Relationship Id="rId2" Type="http://schemas.openxmlformats.org/officeDocument/2006/relationships/hyperlink" Target="https://www.visualstudio.com/en-us/docs/build/apps/aspnet/aspnetcore-to-azur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r/microsoft/dotnet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sualstudio.com/en-us/docs/build/apps/aspnet/aspnetcore-to-azure" TargetMode="Externa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xunit.github.io/docs/comparisons.html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tropek/Samples/tree/master/AspNetCore1Workshop/72-mstest" TargetMode="External"/><Relationship Id="rId2" Type="http://schemas.openxmlformats.org/officeDocument/2006/relationships/hyperlink" Target="https://github.com/rstropek/Samples/tree/master/AspNetCore1Workshop/70-xunit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blogs.msdn.microsoft.com/visualstudioalm/2016/09/01/announcing-mstest-v2-framework-support-for-net-core-1-0-rtm/" TargetMode="Externa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stropek/Samples/tree/master/CSharp7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ticles/core/index#comparisons-to-other-net-platforms" TargetMode="External"/><Relationship Id="rId7" Type="http://schemas.openxmlformats.org/officeDocument/2006/relationships/hyperlink" Target="https://docs.microsoft.com/dotnet/" TargetMode="External"/><Relationship Id="rId2" Type="http://schemas.openxmlformats.org/officeDocument/2006/relationships/hyperlink" Target="https://docs.microsoft.com/en-us/dotnet/articles/standard/librar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MIT_License" TargetMode="External"/><Relationship Id="rId5" Type="http://schemas.openxmlformats.org/officeDocument/2006/relationships/hyperlink" Target="http://www.dotnetfoundation.org/projects" TargetMode="External"/><Relationship Id="rId4" Type="http://schemas.openxmlformats.org/officeDocument/2006/relationships/hyperlink" Target="https://github.com/dotnet/core/blob/master/roadmap.m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corefx" TargetMode="External"/><Relationship Id="rId2" Type="http://schemas.openxmlformats.org/officeDocument/2006/relationships/hyperlink" Target="https://github.com/dotnet/coreclr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otnet/roslyn" TargetMode="External"/><Relationship Id="rId4" Type="http://schemas.openxmlformats.org/officeDocument/2006/relationships/hyperlink" Target="https://github.com/dotnet/cli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otnet/core/blob/master/roadmap.md" TargetMode="External"/><Relationship Id="rId2" Type="http://schemas.openxmlformats.org/officeDocument/2006/relationships/hyperlink" Target="https://www.microsoft.com/net/download/core#/sdk/curren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otnet/standard/blob/master/docs/netstandard-20/README.m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windows" TargetMode="External"/><Relationship Id="rId2" Type="http://schemas.openxmlformats.org/officeDocument/2006/relationships/hyperlink" Target="https://docs.asp.net/en/lates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dotnet/core/blob/master/roadmap.md" TargetMode="External"/><Relationship Id="rId4" Type="http://schemas.openxmlformats.org/officeDocument/2006/relationships/hyperlink" Target="https://www.xamarin.com/form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"/>
          <p:cNvSpPr>
            <a:spLocks noGrp="1" noChangeArrowheads="1"/>
          </p:cNvSpPr>
          <p:nvPr>
            <p:ph type="ctrTitle"/>
          </p:nvPr>
        </p:nvSpPr>
        <p:spPr>
          <a:xfrm>
            <a:off x="914400" y="4419600"/>
            <a:ext cx="10366375" cy="609600"/>
          </a:xfrm>
        </p:spPr>
        <p:txBody>
          <a:bodyPr/>
          <a:lstStyle/>
          <a:p>
            <a:r>
              <a:rPr lang="de-DE" altLang="de-DE" dirty="0"/>
              <a:t>Rainer Stropek | time cockpit</a:t>
            </a:r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914400" y="5334000"/>
            <a:ext cx="10366375" cy="1371600"/>
          </a:xfrm>
        </p:spPr>
        <p:txBody>
          <a:bodyPr/>
          <a:lstStyle/>
          <a:p>
            <a:r>
              <a:rPr lang="de-AT" dirty="0"/>
              <a:t>C#-Revolution</a:t>
            </a: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7567613" y="76993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endParaRPr lang="de-DE" altLang="de-D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get .NET Core?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hlinkClick r:id="rId2"/>
              </a:rPr>
              <a:t>.NET Core</a:t>
            </a:r>
            <a:r>
              <a:rPr lang="en-US" sz="2800" dirty="0"/>
              <a:t> landing page</a:t>
            </a:r>
          </a:p>
          <a:p>
            <a:pPr lvl="1"/>
            <a:r>
              <a:rPr lang="en-US" sz="2000" dirty="0"/>
              <a:t>With Visual Studio tools (</a:t>
            </a:r>
            <a:r>
              <a:rPr lang="en-US" sz="2000" dirty="0">
                <a:hlinkClick r:id="rId3"/>
              </a:rPr>
              <a:t>Visual Studio prerequisites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Command-line tools (with your own editor, e.g. </a:t>
            </a:r>
            <a:r>
              <a:rPr lang="en-US" sz="2000" dirty="0" err="1">
                <a:hlinkClick r:id="rId4"/>
              </a:rPr>
              <a:t>VSCode</a:t>
            </a:r>
            <a:r>
              <a:rPr lang="en-US" sz="2000" dirty="0"/>
              <a:t>, </a:t>
            </a:r>
            <a:r>
              <a:rPr lang="en-US" sz="2000" dirty="0">
                <a:hlinkClick r:id="rId5"/>
              </a:rPr>
              <a:t>download</a:t>
            </a:r>
            <a:r>
              <a:rPr lang="en-US" sz="2000" dirty="0"/>
              <a:t>)</a:t>
            </a:r>
          </a:p>
          <a:p>
            <a:r>
              <a:rPr lang="en-US" sz="2800" dirty="0"/>
              <a:t>.NET Install Script (</a:t>
            </a:r>
            <a:r>
              <a:rPr lang="en-US" sz="2800" dirty="0">
                <a:hlinkClick r:id="rId6"/>
              </a:rPr>
              <a:t>details</a:t>
            </a:r>
            <a:r>
              <a:rPr lang="en-US" sz="2800" dirty="0"/>
              <a:t>, </a:t>
            </a:r>
            <a:r>
              <a:rPr lang="en-US" sz="2800" dirty="0">
                <a:hlinkClick r:id="rId7"/>
              </a:rPr>
              <a:t>download</a:t>
            </a:r>
            <a:r>
              <a:rPr lang="en-US" sz="2800" dirty="0"/>
              <a:t>)</a:t>
            </a:r>
          </a:p>
          <a:p>
            <a:pPr lvl="1"/>
            <a:r>
              <a:rPr lang="en-US" sz="2000" dirty="0"/>
              <a:t>You have to care for the </a:t>
            </a:r>
            <a:r>
              <a:rPr lang="en-US" sz="2000" dirty="0">
                <a:hlinkClick r:id="rId8"/>
              </a:rPr>
              <a:t>prerequisites</a:t>
            </a:r>
            <a:endParaRPr lang="en-US" sz="2000" dirty="0"/>
          </a:p>
          <a:p>
            <a:r>
              <a:rPr lang="en-US" sz="2800" dirty="0"/>
              <a:t>NuGet</a:t>
            </a:r>
          </a:p>
          <a:p>
            <a:pPr lvl="1"/>
            <a:r>
              <a:rPr lang="en-US" sz="2000" dirty="0">
                <a:hlinkClick r:id="rId9"/>
              </a:rPr>
              <a:t>Packages</a:t>
            </a:r>
            <a:r>
              <a:rPr lang="en-US" sz="2000" dirty="0"/>
              <a:t> and </a:t>
            </a:r>
            <a:r>
              <a:rPr lang="en-US" sz="2000" dirty="0" err="1">
                <a:hlinkClick r:id="rId10"/>
              </a:rPr>
              <a:t>Metapackages</a:t>
            </a:r>
            <a:endParaRPr lang="en-US" sz="2000" dirty="0"/>
          </a:p>
          <a:p>
            <a:r>
              <a:rPr lang="en-US" sz="2800" dirty="0"/>
              <a:t>Docker: </a:t>
            </a:r>
            <a:r>
              <a:rPr lang="en-US" sz="2800" dirty="0" err="1">
                <a:latin typeface="Lucida Console" panose="020B0609040504020204" pitchFamily="49" charset="0"/>
              </a:rPr>
              <a:t>microsoft</a:t>
            </a:r>
            <a:r>
              <a:rPr lang="en-US" sz="2800" dirty="0">
                <a:latin typeface="Lucida Console" panose="020B0609040504020204" pitchFamily="49" charset="0"/>
              </a:rPr>
              <a:t>/</a:t>
            </a:r>
            <a:r>
              <a:rPr lang="en-US" sz="2800" dirty="0" err="1">
                <a:latin typeface="Lucida Console" panose="020B0609040504020204" pitchFamily="49" charset="0"/>
              </a:rPr>
              <a:t>dotnet</a:t>
            </a:r>
            <a:r>
              <a:rPr lang="en-US" sz="2800" dirty="0"/>
              <a:t> image (</a:t>
            </a:r>
            <a:r>
              <a:rPr lang="en-US" sz="2800" dirty="0">
                <a:hlinkClick r:id="rId11"/>
              </a:rPr>
              <a:t>details</a:t>
            </a:r>
            <a:r>
              <a:rPr lang="en-US" sz="2800" dirty="0"/>
              <a:t>)</a:t>
            </a:r>
          </a:p>
          <a:p>
            <a:r>
              <a:rPr lang="en-US" sz="2800" dirty="0">
                <a:hlinkClick r:id="rId12"/>
              </a:rPr>
              <a:t>.NET Core Source Browser</a:t>
            </a:r>
            <a:endParaRPr lang="en-US" sz="2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See also: </a:t>
            </a:r>
            <a:r>
              <a:rPr lang="en-US" dirty="0">
                <a:hlinkClick r:id="rId13"/>
              </a:rPr>
              <a:t>https://github.com/dotnet/core/blob/master/roadmap.md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71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Getting</a:t>
            </a:r>
            <a:r>
              <a:rPr lang="de-AT" dirty="0"/>
              <a:t> Help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New </a:t>
            </a:r>
            <a:r>
              <a:rPr lang="de-AT" dirty="0">
                <a:hlinkClick r:id="rId2"/>
              </a:rPr>
              <a:t>https://docs.microsoft.com</a:t>
            </a:r>
            <a:endParaRPr lang="de-AT" dirty="0"/>
          </a:p>
          <a:p>
            <a:endParaRPr lang="de-AT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027" y="1988840"/>
            <a:ext cx="7315060" cy="392422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6529635" y="2204864"/>
            <a:ext cx="1584176" cy="43204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839140" y="3122860"/>
            <a:ext cx="965166" cy="165618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>
            <a:off x="6745659" y="3212976"/>
            <a:ext cx="144016" cy="86409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Rectangle 9"/>
          <p:cNvSpPr/>
          <p:nvPr/>
        </p:nvSpPr>
        <p:spPr bwMode="auto">
          <a:xfrm>
            <a:off x="2497187" y="3356992"/>
            <a:ext cx="1800200" cy="21602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345059" y="5658407"/>
            <a:ext cx="936104" cy="254657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1335229" y="3118811"/>
            <a:ext cx="1089949" cy="31018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691" y="5077894"/>
            <a:ext cx="5097744" cy="123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31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/>
              <a:t>Packages, Metapackages and Frameworks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Create console app with CLI</a:t>
            </a:r>
          </a:p>
          <a:p>
            <a:pPr marL="0" indent="0">
              <a:buNone/>
            </a:pPr>
            <a:r>
              <a:rPr lang="en-US" sz="2800" dirty="0"/>
              <a:t>Analyze </a:t>
            </a:r>
            <a:r>
              <a:rPr lang="en-US" sz="2800" dirty="0">
                <a:latin typeface="Lucida Console" panose="020B0609040504020204" pitchFamily="49" charset="0"/>
              </a:rPr>
              <a:t>.</a:t>
            </a:r>
            <a:r>
              <a:rPr lang="en-US" sz="2800" dirty="0" err="1">
                <a:latin typeface="Lucida Console" panose="020B0609040504020204" pitchFamily="49" charset="0"/>
              </a:rPr>
              <a:t>csproj</a:t>
            </a:r>
            <a:endParaRPr lang="en-US" sz="28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800" dirty="0"/>
              <a:t>Discuss </a:t>
            </a:r>
            <a:r>
              <a:rPr lang="en-US" sz="2800" dirty="0">
                <a:latin typeface="Lucida Console" panose="020B0609040504020204" pitchFamily="49" charset="0"/>
              </a:rPr>
              <a:t>.</a:t>
            </a:r>
            <a:r>
              <a:rPr lang="en-US" sz="2800" dirty="0" err="1">
                <a:latin typeface="Lucida Console" panose="020B0609040504020204" pitchFamily="49" charset="0"/>
              </a:rPr>
              <a:t>csproj</a:t>
            </a:r>
            <a:r>
              <a:rPr lang="en-US" sz="2800" dirty="0"/>
              <a:t> reference</a:t>
            </a:r>
          </a:p>
          <a:p>
            <a:pPr marL="0" indent="0">
              <a:buNone/>
            </a:pPr>
            <a:r>
              <a:rPr lang="en-US" sz="2800" dirty="0"/>
              <a:t>Run app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Further readings</a:t>
            </a:r>
          </a:p>
          <a:p>
            <a:pPr marL="400050" lvl="1" indent="0">
              <a:buNone/>
            </a:pPr>
            <a:r>
              <a:rPr lang="en-US" sz="2000" dirty="0">
                <a:hlinkClick r:id="rId2"/>
              </a:rPr>
              <a:t>More about cross-platform libraries</a:t>
            </a:r>
            <a:endParaRPr lang="en-US" sz="2000" dirty="0"/>
          </a:p>
          <a:p>
            <a:pPr marL="400050" lvl="1" indent="0">
              <a:buNone/>
            </a:pPr>
            <a:r>
              <a:rPr lang="en-US" sz="2000" dirty="0" err="1">
                <a:hlinkClick r:id="rId3"/>
              </a:rPr>
              <a:t>MSBuild</a:t>
            </a:r>
            <a:r>
              <a:rPr lang="en-US" sz="2000" dirty="0">
                <a:hlinkClick r:id="rId3"/>
              </a:rPr>
              <a:t> Project File Schema Reference</a:t>
            </a:r>
            <a:endParaRPr lang="en-US" sz="2000" dirty="0"/>
          </a:p>
          <a:p>
            <a:pPr marL="400050" lvl="1" indent="0">
              <a:buNone/>
            </a:pPr>
            <a:r>
              <a:rPr lang="en-US" sz="2000" dirty="0">
                <a:hlinkClick r:id="rId4"/>
              </a:rPr>
              <a:t>Creating new templates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hlinkClick r:id="rId5"/>
              </a:rPr>
              <a:t>https://github.com/rstropek/Samples/tree/master/AspNetCore1Workshop/10-console-hello-world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36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csproj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&lt;Project Sdk="Microsoft.NET.Sdk"&gt;</a:t>
            </a:r>
          </a:p>
          <a:p>
            <a:r>
              <a:rPr lang="en-US" noProof="1"/>
              <a:t>  &lt;PropertyGroup&gt;</a:t>
            </a:r>
          </a:p>
          <a:p>
            <a:r>
              <a:rPr lang="en-US" noProof="1"/>
              <a:t>    &lt;OutputType&gt;Exe&lt;/OutputType&gt;</a:t>
            </a:r>
          </a:p>
          <a:p>
            <a:r>
              <a:rPr lang="en-US" noProof="1"/>
              <a:t>    &lt;TargetFramework&gt;netcoreapp1.1&lt;/TargetFramework&gt;</a:t>
            </a:r>
          </a:p>
          <a:p>
            <a:r>
              <a:rPr lang="en-US" noProof="1"/>
              <a:t>  &lt;/PropertyGroup&gt;</a:t>
            </a:r>
          </a:p>
          <a:p>
            <a:r>
              <a:rPr lang="en-US" noProof="1"/>
              <a:t>&lt;/Project&gt;</a:t>
            </a:r>
          </a:p>
          <a:p>
            <a:endParaRPr lang="en-US" noProof="1"/>
          </a:p>
          <a:p>
            <a:endParaRPr lang="en-US" noProof="1"/>
          </a:p>
          <a:p>
            <a:r>
              <a:rPr lang="en-US" noProof="1"/>
              <a:t>&lt;Project Sdk="Microsoft.NET.Sdk"&gt;</a:t>
            </a:r>
          </a:p>
          <a:p>
            <a:r>
              <a:rPr lang="en-US" noProof="1"/>
              <a:t>  &lt;PropertyGroup&gt;</a:t>
            </a:r>
          </a:p>
          <a:p>
            <a:r>
              <a:rPr lang="en-US" noProof="1"/>
              <a:t>    &lt;TargetFramework&gt;netstandard1.6&lt;/TargetFramework&gt;</a:t>
            </a:r>
          </a:p>
          <a:p>
            <a:r>
              <a:rPr lang="en-US" noProof="1"/>
              <a:t>  &lt;/PropertyGroup&gt;</a:t>
            </a:r>
          </a:p>
          <a:p>
            <a:r>
              <a:rPr lang="en-US" noProof="1"/>
              <a:t>&lt;/Project&gt;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See also </a:t>
            </a:r>
            <a:r>
              <a:rPr lang="en-US" dirty="0" err="1">
                <a:hlinkClick r:id="rId2"/>
              </a:rPr>
              <a:t>MSBuild</a:t>
            </a:r>
            <a:r>
              <a:rPr lang="en-US" dirty="0">
                <a:hlinkClick r:id="rId2"/>
              </a:rPr>
              <a:t> Project File Schema Reference</a:t>
            </a:r>
            <a:endParaRPr lang="en-US" dirty="0"/>
          </a:p>
        </p:txBody>
      </p:sp>
      <p:sp>
        <p:nvSpPr>
          <p:cNvPr id="13" name="Callout: Line 12"/>
          <p:cNvSpPr/>
          <p:nvPr/>
        </p:nvSpPr>
        <p:spPr bwMode="auto">
          <a:xfrm>
            <a:off x="6169595" y="1468625"/>
            <a:ext cx="5904656" cy="360040"/>
          </a:xfrm>
          <a:prstGeom prst="borderCallout1">
            <a:avLst>
              <a:gd name="adj1" fmla="val 784"/>
              <a:gd name="adj2" fmla="val -16"/>
              <a:gd name="adj3" fmla="val 71330"/>
              <a:gd name="adj4" fmla="val -20553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For executable, not present for class libraries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4" name="Callout: Line 13"/>
          <p:cNvSpPr/>
          <p:nvPr/>
        </p:nvSpPr>
        <p:spPr bwMode="auto">
          <a:xfrm>
            <a:off x="6169595" y="2404564"/>
            <a:ext cx="5904656" cy="360040"/>
          </a:xfrm>
          <a:prstGeom prst="borderCallout1">
            <a:avLst>
              <a:gd name="adj1" fmla="val 784"/>
              <a:gd name="adj2" fmla="val -16"/>
              <a:gd name="adj3" fmla="val -61578"/>
              <a:gd name="adj4" fmla="val -16034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Target Framework (1.0 or 1.1)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8" name="Callout: Line 17"/>
          <p:cNvSpPr/>
          <p:nvPr/>
        </p:nvSpPr>
        <p:spPr bwMode="auto">
          <a:xfrm>
            <a:off x="6169595" y="4140918"/>
            <a:ext cx="5904656" cy="360040"/>
          </a:xfrm>
          <a:prstGeom prst="borderCallout1">
            <a:avLst>
              <a:gd name="adj1" fmla="val 784"/>
              <a:gd name="adj2" fmla="val -16"/>
              <a:gd name="adj3" fmla="val -61578"/>
              <a:gd name="adj4" fmla="val -16034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Class library based on .NET Standard 1.6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99986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Solutions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solution: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new </a:t>
            </a:r>
            <a:r>
              <a:rPr lang="en-US" dirty="0" err="1">
                <a:latin typeface="Lucida Console" panose="020B0609040504020204" pitchFamily="49" charset="0"/>
              </a:rPr>
              <a:t>sln</a:t>
            </a: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/>
              <a:t>Add </a:t>
            </a:r>
            <a:r>
              <a:rPr lang="en-US" dirty="0" err="1"/>
              <a:t>proj</a:t>
            </a:r>
            <a:r>
              <a:rPr lang="en-US" dirty="0"/>
              <a:t>.: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</a:t>
            </a:r>
            <a:r>
              <a:rPr lang="en-US" dirty="0" err="1">
                <a:latin typeface="Lucida Console" panose="020B0609040504020204" pitchFamily="49" charset="0"/>
              </a:rPr>
              <a:t>sln</a:t>
            </a:r>
            <a:r>
              <a:rPr lang="en-US" dirty="0">
                <a:latin typeface="Lucida Console" panose="020B0609040504020204" pitchFamily="49" charset="0"/>
              </a:rPr>
              <a:t> add …</a:t>
            </a:r>
          </a:p>
          <a:p>
            <a:pPr marL="0" indent="0">
              <a:buNone/>
            </a:pPr>
            <a:r>
              <a:rPr lang="en-US" dirty="0"/>
              <a:t>Create solution in VS2017</a:t>
            </a:r>
          </a:p>
          <a:p>
            <a:pPr marL="400050" lvl="1" indent="0">
              <a:buNone/>
            </a:pPr>
            <a:r>
              <a:rPr lang="en-US" dirty="0"/>
              <a:t>.NET Standard class library with Json.NET</a:t>
            </a:r>
          </a:p>
          <a:p>
            <a:pPr marL="400050" lvl="1" indent="0">
              <a:buNone/>
            </a:pPr>
            <a:r>
              <a:rPr lang="en-US" dirty="0"/>
              <a:t>.NET Framework console app with reference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Further readings</a:t>
            </a:r>
          </a:p>
          <a:p>
            <a:pPr marL="400050" lvl="1" indent="0">
              <a:buNone/>
            </a:pPr>
            <a:r>
              <a:rPr lang="en-US" dirty="0">
                <a:hlinkClick r:id="rId2"/>
              </a:rPr>
              <a:t>.NET Core Tools </a:t>
            </a:r>
            <a:r>
              <a:rPr lang="en-US" dirty="0" err="1">
                <a:hlinkClick r:id="rId2"/>
              </a:rPr>
              <a:t>MSBuild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https://github.com/rstropek/Samples/tree/master/AspNetCore1Workshop/25-project-references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839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Cross-platform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Run app on Linux using Docker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426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.NET CLI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745285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CLI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/>
              <a:t> command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new</a:t>
            </a:r>
            <a:r>
              <a:rPr lang="en-US" dirty="0"/>
              <a:t> – create project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migrate</a:t>
            </a:r>
            <a:r>
              <a:rPr lang="en-US" dirty="0"/>
              <a:t> – migrates from Preview 2 to RC4 (</a:t>
            </a:r>
            <a:r>
              <a:rPr lang="en-US" i="1" dirty="0" err="1"/>
              <a:t>project.json</a:t>
            </a:r>
            <a:r>
              <a:rPr lang="en-US" i="1" dirty="0"/>
              <a:t> </a:t>
            </a:r>
            <a:r>
              <a:rPr lang="en-US" i="1" dirty="0">
                <a:sym typeface="Wingdings" panose="05000000000000000000" pitchFamily="2" charset="2"/>
              </a:rPr>
              <a:t> .</a:t>
            </a:r>
            <a:r>
              <a:rPr lang="en-US" i="1" dirty="0" err="1">
                <a:sym typeface="Wingdings" panose="05000000000000000000" pitchFamily="2" charset="2"/>
              </a:rPr>
              <a:t>csproj</a:t>
            </a:r>
            <a:r>
              <a:rPr lang="en-US" dirty="0">
                <a:sym typeface="Wingdings" panose="05000000000000000000" pitchFamily="2" charset="2"/>
              </a:rPr>
              <a:t>)</a:t>
            </a:r>
            <a:endParaRPr lang="en-US" dirty="0"/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restore</a:t>
            </a:r>
            <a:r>
              <a:rPr lang="en-US" dirty="0"/>
              <a:t> – restore dependencies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run</a:t>
            </a:r>
            <a:r>
              <a:rPr lang="en-US" dirty="0"/>
              <a:t> – run source code without explicit compile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build</a:t>
            </a:r>
            <a:r>
              <a:rPr lang="en-US" dirty="0"/>
              <a:t> – builds project and dependencies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test</a:t>
            </a:r>
            <a:r>
              <a:rPr lang="en-US" dirty="0"/>
              <a:t> – runs unit tests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pack</a:t>
            </a:r>
            <a:r>
              <a:rPr lang="en-US" dirty="0"/>
              <a:t> – packs code into a NuGet package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publish</a:t>
            </a:r>
            <a:r>
              <a:rPr lang="en-US" dirty="0"/>
              <a:t> – packs the app and dependencies for publishing</a:t>
            </a:r>
          </a:p>
          <a:p>
            <a:pPr lvl="1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https://docs.microsoft.com/en-us/dotnet/articles/core/preview3/tools/index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3809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run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application from the source code </a:t>
            </a:r>
          </a:p>
          <a:p>
            <a:pPr lvl="1"/>
            <a:r>
              <a:rPr lang="en-US" dirty="0"/>
              <a:t>Use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/>
              <a:t> without any command to run a built DLL</a:t>
            </a:r>
          </a:p>
          <a:p>
            <a:r>
              <a:rPr lang="en-US" dirty="0"/>
              <a:t>Uses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build</a:t>
            </a:r>
            <a:r>
              <a:rPr lang="en-US" dirty="0"/>
              <a:t> in the background</a:t>
            </a:r>
          </a:p>
          <a:p>
            <a:r>
              <a:rPr lang="en-US" dirty="0"/>
              <a:t>Important parameters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--framework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--configuration &lt;</a:t>
            </a:r>
            <a:r>
              <a:rPr lang="en-US" dirty="0" err="1">
                <a:latin typeface="Lucida Console" panose="020B0609040504020204" pitchFamily="49" charset="0"/>
              </a:rPr>
              <a:t>Debug|Release</a:t>
            </a:r>
            <a:r>
              <a:rPr lang="en-US" dirty="0">
                <a:latin typeface="Lucida Console" panose="020B0609040504020204" pitchFamily="49" charset="0"/>
              </a:rPr>
              <a:t>&gt;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https://docs.microsoft.com/en-us/dotnet/articles/core/preview3/tools/dotnet-run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2418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(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publish</a:t>
            </a:r>
            <a:r>
              <a:rPr lang="en-US" dirty="0"/>
              <a:t>)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Framework-dependent deployment</a:t>
            </a:r>
          </a:p>
          <a:p>
            <a:pPr lvl="1"/>
            <a:r>
              <a:rPr lang="en-US" dirty="0"/>
              <a:t>Shared system-wide version of .NET Core must be present on target system</a:t>
            </a:r>
          </a:p>
          <a:p>
            <a:pPr lvl="1"/>
            <a:r>
              <a:rPr lang="en-US" dirty="0"/>
              <a:t>DLLs are launched using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endParaRPr lang="en-US" dirty="0"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DLLs are portable</a:t>
            </a:r>
          </a:p>
          <a:p>
            <a:r>
              <a:rPr lang="en-US" dirty="0"/>
              <a:t>Self-contained deployment</a:t>
            </a:r>
          </a:p>
          <a:p>
            <a:pPr lvl="1"/>
            <a:r>
              <a:rPr lang="en-US" dirty="0"/>
              <a:t>No prerequisites on target system necessary</a:t>
            </a:r>
          </a:p>
          <a:p>
            <a:pPr lvl="1"/>
            <a:r>
              <a:rPr lang="en-US" dirty="0"/>
              <a:t>Does </a:t>
            </a:r>
            <a:r>
              <a:rPr lang="en-US" i="1" dirty="0"/>
              <a:t>not</a:t>
            </a:r>
            <a:r>
              <a:rPr lang="en-US" dirty="0"/>
              <a:t> contain </a:t>
            </a:r>
            <a:r>
              <a:rPr lang="en-US" dirty="0">
                <a:hlinkClick r:id="rId2"/>
              </a:rPr>
              <a:t>native prerequisites</a:t>
            </a:r>
            <a:endParaRPr lang="en-US" dirty="0"/>
          </a:p>
          <a:p>
            <a:pPr lvl="1"/>
            <a:r>
              <a:rPr lang="en-US" dirty="0"/>
              <a:t>Results in an platform-specific executable</a:t>
            </a:r>
          </a:p>
          <a:p>
            <a:r>
              <a:rPr lang="en-US" dirty="0"/>
              <a:t>Optional: Use </a:t>
            </a:r>
            <a:r>
              <a:rPr lang="en-US" dirty="0" err="1">
                <a:hlinkClick r:id="rId3"/>
              </a:rPr>
              <a:t>CrossGen</a:t>
            </a:r>
            <a:r>
              <a:rPr lang="en-US" dirty="0"/>
              <a:t> for native image generation</a:t>
            </a:r>
          </a:p>
          <a:p>
            <a:pPr lvl="1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https://docs.microsoft.com/en-us/dotnet/articles/core/preview3/deploying/index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60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Your Host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Rainer Stropek</a:t>
            </a:r>
          </a:p>
          <a:p>
            <a:pPr marL="457200" lvl="1" indent="0">
              <a:buNone/>
            </a:pPr>
            <a:r>
              <a:rPr lang="en-US" dirty="0"/>
              <a:t>Developer, Entrepreneur</a:t>
            </a:r>
          </a:p>
          <a:p>
            <a:pPr marL="457200" lvl="1" indent="0">
              <a:buNone/>
            </a:pPr>
            <a:r>
              <a:rPr lang="en-US" dirty="0"/>
              <a:t>MVP for Azure, MVP for Dev Technologies, MS Regional Director, Trainer at IT-Visions</a:t>
            </a:r>
          </a:p>
          <a:p>
            <a:pPr marL="0" indent="0">
              <a:buNone/>
            </a:pPr>
            <a:r>
              <a:rPr lang="en-US" dirty="0"/>
              <a:t>Contact</a:t>
            </a:r>
          </a:p>
          <a:p>
            <a:pPr marL="457200" lvl="1" indent="0">
              <a:buNone/>
            </a:pPr>
            <a:r>
              <a:rPr lang="en-US" dirty="0"/>
              <a:t>software architects </a:t>
            </a:r>
            <a:r>
              <a:rPr lang="en-US" dirty="0" err="1"/>
              <a:t>gmbh</a:t>
            </a:r>
            <a:br>
              <a:rPr lang="en-US" dirty="0"/>
            </a:br>
            <a:r>
              <a:rPr lang="en-US" dirty="0">
                <a:hlinkClick r:id="rId2"/>
              </a:rPr>
              <a:t>rainer@timecockpit.com</a:t>
            </a:r>
            <a:br>
              <a:rPr lang="en-US" dirty="0"/>
            </a:br>
            <a:r>
              <a:rPr lang="en-US" dirty="0"/>
              <a:t>Twitter: @</a:t>
            </a:r>
            <a:r>
              <a:rPr lang="en-US" dirty="0" err="1"/>
              <a:t>rstropek</a:t>
            </a:r>
            <a:endParaRPr lang="en-US" dirty="0"/>
          </a:p>
        </p:txBody>
      </p:sp>
      <p:pic>
        <p:nvPicPr>
          <p:cNvPr id="16" name="Inhaltsplatzhalter 15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412" y="1556792"/>
            <a:ext cx="4975848" cy="3312368"/>
          </a:xfrm>
        </p:spPr>
      </p:pic>
    </p:spTree>
    <p:extLst>
      <p:ext uri="{BB962C8B-B14F-4D97-AF65-F5344CB8AC3E}">
        <p14:creationId xmlns:p14="http://schemas.microsoft.com/office/powerpoint/2010/main" val="373940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Self-contained Deployment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self-contained sample</a:t>
            </a:r>
          </a:p>
          <a:p>
            <a:pPr marL="400050" lvl="1" indent="0">
              <a:buNone/>
            </a:pPr>
            <a:r>
              <a:rPr lang="en-US" dirty="0"/>
              <a:t>See following slides</a:t>
            </a:r>
          </a:p>
          <a:p>
            <a:pPr marL="0" indent="0">
              <a:buNone/>
            </a:pPr>
            <a:r>
              <a:rPr lang="en-US" dirty="0"/>
              <a:t>Build and publish SCD</a:t>
            </a:r>
          </a:p>
          <a:p>
            <a:pPr marL="400050" lvl="1" indent="0">
              <a:buNone/>
            </a:pPr>
            <a:r>
              <a:rPr lang="en-US" sz="1800" dirty="0" err="1">
                <a:latin typeface="Lucida Console" panose="020B0609040504020204" pitchFamily="49" charset="0"/>
              </a:rPr>
              <a:t>dotnet</a:t>
            </a:r>
            <a:r>
              <a:rPr lang="en-US" sz="1800" dirty="0">
                <a:latin typeface="Lucida Console" panose="020B0609040504020204" pitchFamily="49" charset="0"/>
              </a:rPr>
              <a:t> publish -c release</a:t>
            </a:r>
          </a:p>
          <a:p>
            <a:pPr marL="400050" lvl="1" indent="0">
              <a:buNone/>
            </a:pPr>
            <a:r>
              <a:rPr lang="en-US" sz="1800" dirty="0" err="1">
                <a:latin typeface="Lucida Console" panose="020B0609040504020204" pitchFamily="49" charset="0"/>
              </a:rPr>
              <a:t>dotnet</a:t>
            </a:r>
            <a:r>
              <a:rPr lang="en-US" sz="1800" dirty="0">
                <a:latin typeface="Lucida Console" panose="020B0609040504020204" pitchFamily="49" charset="0"/>
              </a:rPr>
              <a:t> publish -c release -r win10-x64</a:t>
            </a:r>
          </a:p>
          <a:p>
            <a:pPr marL="400050" lvl="1" indent="0">
              <a:buNone/>
            </a:pPr>
            <a:r>
              <a:rPr lang="en-US" sz="1800" dirty="0" err="1">
                <a:latin typeface="Lucida Console" panose="020B0609040504020204" pitchFamily="49" charset="0"/>
              </a:rPr>
              <a:t>dotnet</a:t>
            </a:r>
            <a:r>
              <a:rPr lang="en-US" sz="1800" dirty="0">
                <a:latin typeface="Lucida Console" panose="020B0609040504020204" pitchFamily="49" charset="0"/>
              </a:rPr>
              <a:t> publish -c release -r debian.8-x64</a:t>
            </a:r>
            <a:endParaRPr lang="en-US" dirty="0">
              <a:latin typeface="Lucida Console" panose="020B0609040504020204" pitchFamily="49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https://github.com/rstropek/Samples/tree/master/AspNetCore1Workshop/27-self-contained</a:t>
            </a:r>
            <a:r>
              <a:rPr lang="en-US" dirty="0"/>
              <a:t> </a:t>
            </a:r>
            <a:endParaRPr lang="en-US" dirty="0"/>
          </a:p>
        </p:txBody>
      </p:sp>
      <p:sp>
        <p:nvSpPr>
          <p:cNvPr id="5" name="Callout: Line 4"/>
          <p:cNvSpPr/>
          <p:nvPr/>
        </p:nvSpPr>
        <p:spPr bwMode="auto">
          <a:xfrm>
            <a:off x="8329835" y="5010336"/>
            <a:ext cx="3240360" cy="648072"/>
          </a:xfrm>
          <a:prstGeom prst="borderCallout1">
            <a:avLst>
              <a:gd name="adj1" fmla="val 784"/>
              <a:gd name="adj2" fmla="val -16"/>
              <a:gd name="adj3" fmla="val -180718"/>
              <a:gd name="adj4" fmla="val -17887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Release instead of debug version</a:t>
            </a:r>
            <a:b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(need not ship PDBs)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Callout: Line 5"/>
          <p:cNvSpPr/>
          <p:nvPr/>
        </p:nvSpPr>
        <p:spPr bwMode="auto">
          <a:xfrm>
            <a:off x="8329835" y="4151920"/>
            <a:ext cx="3240360" cy="648072"/>
          </a:xfrm>
          <a:prstGeom prst="borderCallout1">
            <a:avLst>
              <a:gd name="adj1" fmla="val 784"/>
              <a:gd name="adj2" fmla="val -16"/>
              <a:gd name="adj3" fmla="val -55015"/>
              <a:gd name="adj4" fmla="val 32394"/>
            </a:avLst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Runtime Identifier (RID)</a:t>
            </a:r>
            <a:b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(</a:t>
            </a: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details</a:t>
            </a: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06211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Self-contained Deployment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/>
              <a:t>&lt;Project Sdk="Microsoft.NET.Sdk"&gt;</a:t>
            </a:r>
          </a:p>
          <a:p>
            <a:endParaRPr lang="en-US" noProof="1"/>
          </a:p>
          <a:p>
            <a:r>
              <a:rPr lang="en-US" noProof="1"/>
              <a:t>  &lt;PropertyGroup&gt;</a:t>
            </a:r>
          </a:p>
          <a:p>
            <a:r>
              <a:rPr lang="en-US" noProof="1"/>
              <a:t>    &lt;OutputType&gt;Exe&lt;/OutputType&gt;</a:t>
            </a:r>
          </a:p>
          <a:p>
            <a:r>
              <a:rPr lang="en-US" noProof="1"/>
              <a:t>    &lt;TargetFramework&gt;netcoreapp1.1&lt;/TargetFramework&gt;</a:t>
            </a:r>
          </a:p>
          <a:p>
            <a:r>
              <a:rPr lang="en-US" noProof="1"/>
              <a:t>  &lt;/PropertyGroup&gt;</a:t>
            </a:r>
          </a:p>
          <a:p>
            <a:endParaRPr lang="en-US" noProof="1"/>
          </a:p>
          <a:p>
            <a:r>
              <a:rPr lang="en-US" noProof="1"/>
              <a:t>  &lt;PropertyGroup&gt;</a:t>
            </a:r>
          </a:p>
          <a:p>
            <a:r>
              <a:rPr lang="en-US" noProof="1"/>
              <a:t>    </a:t>
            </a:r>
            <a:r>
              <a:rPr lang="en-US" b="1" noProof="1"/>
              <a:t>&lt;RuntimeIdentifiers&gt;win10-x64;debian.8-x64&lt;/RuntimeIdentifiers&gt;</a:t>
            </a:r>
          </a:p>
          <a:p>
            <a:r>
              <a:rPr lang="en-US" noProof="1"/>
              <a:t>  &lt;/PropertyGroup&gt;</a:t>
            </a:r>
          </a:p>
          <a:p>
            <a:endParaRPr lang="en-US" noProof="1"/>
          </a:p>
          <a:p>
            <a:r>
              <a:rPr lang="en-US" noProof="1"/>
              <a:t>  &lt;ItemGroup&gt;</a:t>
            </a:r>
          </a:p>
          <a:p>
            <a:r>
              <a:rPr lang="en-US" noProof="1"/>
              <a:t>    &lt;PackageReference Include="Newtonsoft.Json" Version="9.0.1" /&gt;</a:t>
            </a:r>
          </a:p>
          <a:p>
            <a:r>
              <a:rPr lang="en-US" noProof="1"/>
              <a:t>  &lt;/ItemGroup&gt;</a:t>
            </a:r>
          </a:p>
          <a:p>
            <a:endParaRPr lang="en-US" noProof="1"/>
          </a:p>
          <a:p>
            <a:r>
              <a:rPr lang="en-US" noProof="1"/>
              <a:t>&lt;/Project&gt;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Details: </a:t>
            </a:r>
            <a:r>
              <a:rPr lang="en-US" dirty="0">
                <a:hlinkClick r:id="rId2"/>
              </a:rPr>
              <a:t>https://docs.microsoft.com/en-us/dotnet/articles/core/rid-catalog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829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Versioning</a:t>
            </a:r>
            <a:endParaRPr lang="de-A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87484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Framework version changes when APIs are added</a:t>
            </a:r>
          </a:p>
          <a:p>
            <a:pPr lvl="1"/>
            <a:r>
              <a:rPr lang="en-US" dirty="0"/>
              <a:t>No implementation </a:t>
            </a:r>
            <a:r>
              <a:rPr lang="en-US" dirty="0">
                <a:sym typeface="Wingdings" panose="05000000000000000000" pitchFamily="2" charset="2"/>
              </a:rPr>
              <a:t> no patch numbers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Example: </a:t>
            </a:r>
            <a:r>
              <a:rPr lang="en-US" dirty="0">
                <a:latin typeface="Lucida Console" panose="020B0609040504020204" pitchFamily="49" charset="0"/>
                <a:sym typeface="Wingdings" panose="05000000000000000000" pitchFamily="2" charset="2"/>
              </a:rPr>
              <a:t>netcoreapp1.0</a:t>
            </a:r>
          </a:p>
          <a:p>
            <a:r>
              <a:rPr lang="en-US" dirty="0"/>
              <a:t>Package versions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System.*</a:t>
            </a:r>
            <a:r>
              <a:rPr lang="en-US" dirty="0"/>
              <a:t> packages use 4.x numbers (overlap with .NET Framework)</a:t>
            </a:r>
          </a:p>
          <a:p>
            <a:pPr lvl="1"/>
            <a:r>
              <a:rPr lang="en-US" dirty="0"/>
              <a:t>Packages without overlapping with .NET Framework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1.x</a:t>
            </a:r>
          </a:p>
          <a:p>
            <a:pPr lvl="1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https://docs.microsoft.com/en-us/dotnet/articles/core/versions/index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043" y="3933056"/>
            <a:ext cx="3347638" cy="13978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9436" y="3933056"/>
            <a:ext cx="4392488" cy="140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40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Standard Library</a:t>
            </a:r>
          </a:p>
          <a:p>
            <a:pPr lvl="1"/>
            <a:r>
              <a:rPr lang="en-US" dirty="0"/>
              <a:t>Versioning independent of any .NET runtime, applicable to multiple runtimes</a:t>
            </a:r>
          </a:p>
          <a:p>
            <a:pPr lvl="1"/>
            <a:r>
              <a:rPr lang="en-US" dirty="0"/>
              <a:t>1.6 for .NET Core 1.0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2"/>
              </a:rPr>
              <a:t>Examples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https://docs.microsoft.com/en-us/dotnet/articles/core/versions/index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1043" y="2492896"/>
            <a:ext cx="4536504" cy="159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53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Libraries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785803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Libraries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Shared files</a:t>
            </a:r>
          </a:p>
          <a:p>
            <a:pPr marL="0" indent="0">
              <a:buNone/>
            </a:pPr>
            <a:r>
              <a:rPr lang="en-US" dirty="0"/>
              <a:t>Libraries</a:t>
            </a:r>
          </a:p>
          <a:p>
            <a:pPr marL="0" indent="0">
              <a:buNone/>
            </a:pPr>
            <a:r>
              <a:rPr lang="en-US" dirty="0"/>
              <a:t>Creating NuGet packages</a:t>
            </a:r>
          </a:p>
          <a:p>
            <a:pPr marL="400050" lvl="1" indent="0">
              <a:buNone/>
            </a:pP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>
                <a:latin typeface="Lucida Console" panose="020B0609040504020204" pitchFamily="49" charset="0"/>
              </a:rPr>
              <a:t> pack</a:t>
            </a:r>
          </a:p>
          <a:p>
            <a:pPr marL="0" indent="0">
              <a:buNone/>
            </a:pPr>
            <a:endParaRPr lang="en-US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dirty="0"/>
              <a:t>Further readings</a:t>
            </a:r>
          </a:p>
          <a:p>
            <a:pPr marL="400050" lvl="1" indent="0">
              <a:buNone/>
            </a:pPr>
            <a:r>
              <a:rPr lang="en-US" dirty="0">
                <a:hlinkClick r:id="rId2"/>
              </a:rPr>
              <a:t>More about cross-platform libraries</a:t>
            </a:r>
            <a:endParaRPr lang="en-US" dirty="0"/>
          </a:p>
          <a:p>
            <a:pPr marL="400050" lvl="1" indent="0">
              <a:buNone/>
            </a:pPr>
            <a:r>
              <a:rPr lang="en-US" dirty="0">
                <a:hlinkClick r:id="rId3"/>
              </a:rPr>
              <a:t>Tools for porting code from .NET Framework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847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.NET Standard Library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599664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standard library?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CLR (CLI) has already been standardized (</a:t>
            </a:r>
            <a:r>
              <a:rPr lang="en-US" dirty="0">
                <a:hlinkClick r:id="rId2"/>
              </a:rPr>
              <a:t>ECMA 334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 standardized BCL prior to .NET Core</a:t>
            </a:r>
          </a:p>
          <a:p>
            <a:r>
              <a:rPr lang="en-US" dirty="0"/>
              <a:t>Goal: Standard BCL API for all .NET platforms</a:t>
            </a:r>
          </a:p>
          <a:p>
            <a:pPr lvl="1"/>
            <a:r>
              <a:rPr lang="en-US" dirty="0"/>
              <a:t>Easier to create portable libraries</a:t>
            </a:r>
          </a:p>
          <a:p>
            <a:pPr lvl="1"/>
            <a:r>
              <a:rPr lang="en-US" dirty="0"/>
              <a:t>Reduce conditional compilation</a:t>
            </a:r>
          </a:p>
          <a:p>
            <a:r>
              <a:rPr lang="en-US" dirty="0"/>
              <a:t>What about PCLs?</a:t>
            </a:r>
          </a:p>
          <a:p>
            <a:pPr lvl="1"/>
            <a:r>
              <a:rPr lang="en-US" dirty="0"/>
              <a:t>Well defined API instead of just</a:t>
            </a:r>
            <a:br>
              <a:rPr lang="en-US" dirty="0"/>
            </a:br>
            <a:r>
              <a:rPr lang="en-US" dirty="0"/>
              <a:t>  intersection of platforms</a:t>
            </a:r>
          </a:p>
          <a:p>
            <a:pPr lvl="1"/>
            <a:r>
              <a:rPr lang="en-US" dirty="0"/>
              <a:t>Better versioning</a:t>
            </a:r>
          </a:p>
          <a:p>
            <a:pPr lvl="1"/>
            <a:r>
              <a:rPr lang="en-US" dirty="0"/>
              <a:t>Overlapping PCL profiles (</a:t>
            </a:r>
            <a:r>
              <a:rPr lang="en-US" dirty="0">
                <a:hlinkClick r:id="rId3"/>
              </a:rPr>
              <a:t>details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Details: </a:t>
            </a:r>
            <a:r>
              <a:rPr lang="en-US" dirty="0">
                <a:hlinkClick r:id="rId4"/>
              </a:rPr>
              <a:t>https://docs.microsoft.com/en-us/dotnet/articles/standard/library</a:t>
            </a:r>
            <a:r>
              <a:rPr lang="en-US" dirty="0"/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3531" y="3140968"/>
            <a:ext cx="6145820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15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Standard Library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APIs defined as empty C# classes</a:t>
            </a:r>
          </a:p>
          <a:p>
            <a:pPr lvl="1"/>
            <a:r>
              <a:rPr lang="en-US" dirty="0"/>
              <a:t>Example: </a:t>
            </a:r>
            <a:r>
              <a:rPr lang="en-US" dirty="0">
                <a:latin typeface="Lucida Console" panose="020B0609040504020204" pitchFamily="49" charset="0"/>
                <a:hlinkClick r:id="rId2"/>
              </a:rPr>
              <a:t>ref </a:t>
            </a:r>
            <a:r>
              <a:rPr lang="en-US" dirty="0">
                <a:hlinkClick r:id="rId2"/>
              </a:rPr>
              <a:t>folder in </a:t>
            </a:r>
            <a:r>
              <a:rPr lang="en-US" dirty="0" err="1">
                <a:latin typeface="Lucida Console" panose="020B0609040504020204" pitchFamily="49" charset="0"/>
                <a:hlinkClick r:id="rId2"/>
              </a:rPr>
              <a:t>System.Runtime</a:t>
            </a:r>
            <a:endParaRPr lang="en-US" dirty="0">
              <a:latin typeface="Lucida Console" panose="020B0609040504020204" pitchFamily="49" charset="0"/>
            </a:endParaRPr>
          </a:p>
          <a:p>
            <a:r>
              <a:rPr lang="en-US" dirty="0" err="1">
                <a:latin typeface="Lucida Console" panose="020B0609040504020204" pitchFamily="49" charset="0"/>
              </a:rPr>
              <a:t>NETStandard.Library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NuGet</a:t>
            </a:r>
            <a:r>
              <a:rPr lang="en-US" dirty="0"/>
              <a:t>)</a:t>
            </a:r>
            <a:endParaRPr lang="en-US" dirty="0">
              <a:latin typeface="Lucida Console" panose="020B0609040504020204" pitchFamily="49" charset="0"/>
            </a:endParaRPr>
          </a:p>
          <a:p>
            <a:pPr lvl="1"/>
            <a:r>
              <a:rPr lang="en-US" dirty="0"/>
              <a:t>Metapackage for .NET Standard Library</a:t>
            </a:r>
          </a:p>
          <a:p>
            <a:pPr lvl="1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Details: </a:t>
            </a:r>
            <a:r>
              <a:rPr lang="en-US" dirty="0">
                <a:hlinkClick r:id="rId4"/>
              </a:rPr>
              <a:t>https://docs.microsoft.com/en-us/dotnet/articles/standard/frameworks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673" y="3230170"/>
            <a:ext cx="6769864" cy="250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57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Agenda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altLang="de-DE" sz="2000" dirty="0"/>
              <a:t>C# und .NET machen einen radikalen Wandel durch. Open Source, Plattformunabhängigkeit, grundlegendes </a:t>
            </a:r>
            <a:r>
              <a:rPr lang="de-AT" altLang="de-DE" sz="2000" dirty="0" err="1"/>
              <a:t>Redesign</a:t>
            </a:r>
            <a:r>
              <a:rPr lang="de-AT" altLang="de-DE" sz="2000" dirty="0"/>
              <a:t>, neue Compilerplattform – als C#-Entwicklerinnen und -Entwickler gibt es viel Neues zu lernen. Der BASTA!-C#-Workshop von Rainer Stropek ist eine gute Gelegenheit, sich einen Tag Zeit zu nehmen, um auf den neuesten Stand zu kommen. Im Workshop werden unter anderem folgende Themen behandelt: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AT" altLang="de-DE" sz="2000" dirty="0"/>
              <a:t>Neuerungen in C# und Visual Studio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AT" altLang="de-DE" sz="2000" dirty="0"/>
              <a:t>Die neue .NET </a:t>
            </a:r>
            <a:r>
              <a:rPr lang="de-AT" altLang="de-DE" sz="2000" dirty="0" err="1"/>
              <a:t>Runtime</a:t>
            </a:r>
            <a:endParaRPr lang="de-AT" altLang="de-DE" sz="2000" dirty="0"/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AT" altLang="de-DE" sz="2000" dirty="0" err="1"/>
              <a:t>dotnet</a:t>
            </a:r>
            <a:r>
              <a:rPr lang="de-AT" altLang="de-DE" sz="2000" dirty="0"/>
              <a:t> CLI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AT" altLang="de-DE" sz="2000" dirty="0"/>
              <a:t>Die neue .NET-Ausführungsumgebung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AT" altLang="de-DE" sz="2000" dirty="0"/>
              <a:t>Anwendungsbeispiele in ASP.NET Core (Fokus liegt auf der Sprache und .NET-Grundlagen, nicht auf ASP.NET)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AT" altLang="de-DE" sz="2000" dirty="0"/>
              <a:t>Neue Tools und Libraries.</a:t>
            </a:r>
          </a:p>
          <a:p>
            <a:r>
              <a:rPr lang="de-AT" altLang="de-DE" sz="2000" dirty="0"/>
              <a:t>In der bewährten Art und Weise wird sich Rainer Stropek im Workshop auf Codebeispiele statt </a:t>
            </a:r>
            <a:r>
              <a:rPr lang="de-AT" altLang="de-DE" sz="2000" dirty="0" err="1"/>
              <a:t>Slides</a:t>
            </a:r>
            <a:r>
              <a:rPr lang="de-AT" altLang="de-DE" sz="2000" dirty="0"/>
              <a:t> konzentrieren.</a:t>
            </a:r>
            <a:endParaRPr lang="de-DE" altLang="de-DE" sz="20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ASP.NET Core 1 Basics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Practical use of .NET Core</a:t>
            </a:r>
          </a:p>
        </p:txBody>
      </p:sp>
    </p:spTree>
    <p:extLst>
      <p:ext uri="{BB962C8B-B14F-4D97-AF65-F5344CB8AC3E}">
        <p14:creationId xmlns:p14="http://schemas.microsoft.com/office/powerpoint/2010/main" val="1068308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Minimal ASP.NET Core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ASP.NET Pipeline</a:t>
            </a:r>
          </a:p>
          <a:p>
            <a:pPr marL="0" indent="0">
              <a:buNone/>
            </a:pPr>
            <a:r>
              <a:rPr lang="en-US" dirty="0"/>
              <a:t>Discuss “a la carte” framework</a:t>
            </a:r>
          </a:p>
          <a:p>
            <a:pPr marL="400050" lvl="1" indent="0">
              <a:buNone/>
            </a:pPr>
            <a:r>
              <a:rPr lang="en-US" dirty="0"/>
              <a:t>Add static files (</a:t>
            </a:r>
            <a:r>
              <a:rPr lang="en-US" dirty="0">
                <a:hlinkClick r:id="rId2"/>
              </a:rPr>
              <a:t>sample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Kestrel</a:t>
            </a:r>
          </a:p>
          <a:p>
            <a:pPr marL="400050" lvl="1" indent="0">
              <a:buNone/>
            </a:pPr>
            <a:r>
              <a:rPr lang="en-US" dirty="0"/>
              <a:t>Windows, Linux with Docker</a:t>
            </a:r>
          </a:p>
          <a:p>
            <a:pPr marL="0" indent="0">
              <a:buNone/>
            </a:pPr>
            <a:r>
              <a:rPr lang="en-US" dirty="0"/>
              <a:t>Visual Studio Code</a:t>
            </a:r>
          </a:p>
          <a:p>
            <a:pPr marL="0" indent="0">
              <a:buNone/>
            </a:pPr>
            <a:r>
              <a:rPr lang="en-US" dirty="0"/>
              <a:t>Further readings</a:t>
            </a:r>
          </a:p>
          <a:p>
            <a:pPr marL="400050" lvl="1" indent="0">
              <a:buNone/>
            </a:pPr>
            <a:r>
              <a:rPr lang="en-US" dirty="0">
                <a:hlinkClick r:id="rId3"/>
              </a:rPr>
              <a:t>Building </a:t>
            </a:r>
            <a:r>
              <a:rPr lang="en-US" dirty="0" err="1">
                <a:hlinkClick r:id="rId3"/>
              </a:rPr>
              <a:t>middlewares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https://github.com/rstropek/Samples/tree/master/AspNetCore1Workshop/50-simplest-aspnet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07700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Walkthrough VS “File – New – Project”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web project in VS2015</a:t>
            </a:r>
          </a:p>
          <a:p>
            <a:pPr marL="0" indent="0">
              <a:buNone/>
            </a:pPr>
            <a:r>
              <a:rPr lang="en-US" dirty="0"/>
              <a:t>Walkthrough</a:t>
            </a:r>
          </a:p>
          <a:p>
            <a:pPr marL="400050" lvl="1" indent="0">
              <a:buNone/>
            </a:pPr>
            <a:r>
              <a:rPr lang="en-US" dirty="0">
                <a:hlinkClick r:id="rId2"/>
              </a:rPr>
              <a:t>Servers</a:t>
            </a:r>
            <a:r>
              <a:rPr lang="en-US" dirty="0"/>
              <a:t> (IIS and Kestrel)</a:t>
            </a:r>
          </a:p>
          <a:p>
            <a:pPr marL="400050" lvl="1" indent="0">
              <a:buNone/>
            </a:pPr>
            <a:r>
              <a:rPr lang="en-US" dirty="0">
                <a:hlinkClick r:id="rId3"/>
              </a:rPr>
              <a:t>Environments</a:t>
            </a:r>
            <a:endParaRPr lang="en-US" dirty="0"/>
          </a:p>
          <a:p>
            <a:pPr marL="400050" lvl="1" indent="0">
              <a:buNone/>
            </a:pPr>
            <a:r>
              <a:rPr lang="en-US" dirty="0"/>
              <a:t>Adding MVC</a:t>
            </a:r>
          </a:p>
          <a:p>
            <a:pPr marL="400050" lvl="1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5661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101 for ASP.NET Core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Application Startup</a:t>
            </a:r>
            <a:endParaRPr lang="en-US" dirty="0"/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Main</a:t>
            </a:r>
            <a:r>
              <a:rPr lang="en-US" dirty="0"/>
              <a:t> Method</a:t>
            </a:r>
          </a:p>
          <a:p>
            <a:pPr lvl="1"/>
            <a:r>
              <a:rPr lang="en-US" dirty="0">
                <a:latin typeface="Lucida Console" panose="020B0609040504020204" pitchFamily="49" charset="0"/>
              </a:rPr>
              <a:t>Startup</a:t>
            </a:r>
            <a:r>
              <a:rPr lang="en-US" dirty="0"/>
              <a:t> class with </a:t>
            </a:r>
            <a:r>
              <a:rPr lang="en-US" dirty="0" err="1">
                <a:latin typeface="Lucida Console" panose="020B0609040504020204" pitchFamily="49" charset="0"/>
                <a:hlinkClick r:id="rId3"/>
              </a:rPr>
              <a:t>ConfigureServices</a:t>
            </a:r>
            <a:r>
              <a:rPr lang="en-US" dirty="0"/>
              <a:t> (DI) and </a:t>
            </a:r>
            <a:r>
              <a:rPr lang="en-US" dirty="0">
                <a:latin typeface="Lucida Console" panose="020B0609040504020204" pitchFamily="49" charset="0"/>
              </a:rPr>
              <a:t>Configure</a:t>
            </a:r>
            <a:r>
              <a:rPr lang="en-US" dirty="0"/>
              <a:t> (Pipeline)</a:t>
            </a:r>
          </a:p>
          <a:p>
            <a:r>
              <a:rPr lang="en-US" dirty="0">
                <a:hlinkClick r:id="rId4"/>
              </a:rPr>
              <a:t>Static Files</a:t>
            </a:r>
            <a:endParaRPr lang="en-US" dirty="0"/>
          </a:p>
          <a:p>
            <a:r>
              <a:rPr lang="en-US" dirty="0">
                <a:hlinkClick r:id="rId5"/>
              </a:rPr>
              <a:t>Environments</a:t>
            </a:r>
            <a:endParaRPr lang="en-US" dirty="0"/>
          </a:p>
          <a:p>
            <a:r>
              <a:rPr lang="en-US" dirty="0">
                <a:hlinkClick r:id="rId6"/>
              </a:rPr>
              <a:t>Servers</a:t>
            </a:r>
            <a:endParaRPr lang="en-US" dirty="0"/>
          </a:p>
          <a:p>
            <a:pPr lvl="1"/>
            <a:r>
              <a:rPr lang="en-US" dirty="0"/>
              <a:t>IIS, Kestrel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0393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>
                <a:latin typeface="Lucida Console" panose="020B0609040504020204" pitchFamily="49" charset="0"/>
              </a:rPr>
              <a:t>web.config</a:t>
            </a:r>
            <a:r>
              <a:rPr lang="en-US" dirty="0"/>
              <a:t> anymore</a:t>
            </a:r>
          </a:p>
          <a:p>
            <a:r>
              <a:rPr lang="en-US" dirty="0"/>
              <a:t>Key/value pair settings from different providers</a:t>
            </a:r>
          </a:p>
          <a:p>
            <a:pPr lvl="1"/>
            <a:r>
              <a:rPr lang="en-US" dirty="0"/>
              <a:t>E.g. memory, environment variables, JSON, INI, XML</a:t>
            </a:r>
          </a:p>
          <a:p>
            <a:r>
              <a:rPr lang="en-US" dirty="0"/>
              <a:t>Extensible</a:t>
            </a:r>
          </a:p>
          <a:p>
            <a:pPr lvl="1"/>
            <a:r>
              <a:rPr lang="en-US" dirty="0">
                <a:hlinkClick r:id="rId2"/>
              </a:rPr>
              <a:t>Details about writing custom providers</a:t>
            </a:r>
            <a:endParaRPr lang="en-US" dirty="0"/>
          </a:p>
          <a:p>
            <a:r>
              <a:rPr lang="en-US" dirty="0">
                <a:hlinkClick r:id="rId2"/>
              </a:rPr>
              <a:t>Options pattern</a:t>
            </a:r>
            <a:r>
              <a:rPr lang="en-US" dirty="0"/>
              <a:t> for DI integration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7797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In-memory configuration</a:t>
            </a:r>
          </a:p>
          <a:p>
            <a:pPr marL="0" indent="0">
              <a:buNone/>
            </a:pPr>
            <a:r>
              <a:rPr lang="en-US" dirty="0"/>
              <a:t>JSON configuration</a:t>
            </a:r>
          </a:p>
          <a:p>
            <a:pPr marL="0" indent="0">
              <a:buNone/>
            </a:pPr>
            <a:r>
              <a:rPr lang="en-US" dirty="0"/>
              <a:t>Configuration via command line</a:t>
            </a:r>
          </a:p>
          <a:p>
            <a:pPr marL="0" indent="0">
              <a:buNone/>
            </a:pPr>
            <a:r>
              <a:rPr lang="en-US" dirty="0"/>
              <a:t>Configuration with environment variables</a:t>
            </a:r>
          </a:p>
          <a:p>
            <a:pPr marL="0" indent="0">
              <a:buNone/>
            </a:pPr>
            <a:r>
              <a:rPr lang="en-US" dirty="0"/>
              <a:t>Options pattern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See practical use in </a:t>
            </a:r>
            <a:r>
              <a:rPr lang="en-US" dirty="0" err="1">
                <a:hlinkClick r:id="rId2"/>
              </a:rPr>
              <a:t>AppInsights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https://github.com/rstropek/Samples/tree/master/AspNetCore1Workshop/55-configuration/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21687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for logging built into ASP.NET Core</a:t>
            </a:r>
          </a:p>
          <a:p>
            <a:r>
              <a:rPr lang="en-US" dirty="0"/>
              <a:t>Various logger built in</a:t>
            </a:r>
          </a:p>
          <a:p>
            <a:pPr lvl="1"/>
            <a:r>
              <a:rPr lang="en-US" dirty="0"/>
              <a:t>E.g. console, </a:t>
            </a:r>
            <a:r>
              <a:rPr lang="en-US" dirty="0" err="1"/>
              <a:t>NLog</a:t>
            </a:r>
            <a:endParaRPr lang="en-US" dirty="0"/>
          </a:p>
          <a:p>
            <a:r>
              <a:rPr lang="en-US" dirty="0">
                <a:hlinkClick r:id="rId2"/>
              </a:rPr>
              <a:t>Details about logging</a:t>
            </a:r>
            <a:endParaRPr lang="en-US" dirty="0"/>
          </a:p>
          <a:p>
            <a:r>
              <a:rPr lang="en-US" dirty="0"/>
              <a:t>Consider using </a:t>
            </a:r>
            <a:r>
              <a:rPr lang="en-US" dirty="0">
                <a:hlinkClick r:id="rId3"/>
              </a:rPr>
              <a:t>Application Insights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Getting started with </a:t>
            </a:r>
            <a:r>
              <a:rPr lang="en-US" dirty="0" err="1">
                <a:hlinkClick r:id="rId4"/>
              </a:rPr>
              <a:t>AppInsights</a:t>
            </a:r>
            <a:r>
              <a:rPr lang="en-US" dirty="0">
                <a:hlinkClick r:id="rId4"/>
              </a:rPr>
              <a:t> in ASP.NET Core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810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Logging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JSON file to configure logging</a:t>
            </a:r>
          </a:p>
          <a:p>
            <a:pPr marL="400050" lvl="1" indent="0">
              <a:buNone/>
            </a:pPr>
            <a:r>
              <a:rPr lang="en-US" dirty="0"/>
              <a:t>.NET Core Logging</a:t>
            </a:r>
          </a:p>
          <a:p>
            <a:pPr marL="400050" lvl="1" indent="0">
              <a:buNone/>
            </a:pPr>
            <a:r>
              <a:rPr lang="en-US" dirty="0" err="1"/>
              <a:t>AppInsights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Custom logging</a:t>
            </a:r>
          </a:p>
          <a:p>
            <a:pPr marL="0" indent="0">
              <a:buNone/>
            </a:pPr>
            <a:r>
              <a:rPr lang="en-US" dirty="0" err="1"/>
              <a:t>AppInsights</a:t>
            </a:r>
            <a:r>
              <a:rPr lang="en-US" dirty="0"/>
              <a:t> portal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https://github.com/rstropek/Samples/tree/master/AspNetCore1Workshop/58-logging/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32199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 for DI built into ASP.NET Core</a:t>
            </a:r>
          </a:p>
          <a:p>
            <a:pPr lvl="1"/>
            <a:r>
              <a:rPr lang="en-US" dirty="0">
                <a:hlinkClick r:id="rId2"/>
              </a:rPr>
              <a:t>Details about DI</a:t>
            </a:r>
            <a:endParaRPr lang="en-US" dirty="0"/>
          </a:p>
          <a:p>
            <a:r>
              <a:rPr lang="en-US" dirty="0"/>
              <a:t>Framework-provided services and your own services</a:t>
            </a:r>
          </a:p>
          <a:p>
            <a:r>
              <a:rPr lang="en-US" dirty="0"/>
              <a:t>Service Lifetime</a:t>
            </a:r>
          </a:p>
          <a:p>
            <a:pPr lvl="1"/>
            <a:r>
              <a:rPr lang="en-US" dirty="0"/>
              <a:t>Transient, Scoped, Singleton, Instance</a:t>
            </a:r>
          </a:p>
          <a:p>
            <a:r>
              <a:rPr lang="en-US" dirty="0"/>
              <a:t>Default container can be replaced (</a:t>
            </a:r>
            <a:r>
              <a:rPr lang="en-US" dirty="0">
                <a:hlinkClick r:id="rId3"/>
              </a:rPr>
              <a:t>details</a:t>
            </a:r>
            <a:r>
              <a:rPr lang="en-US" dirty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649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Dependency Injection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Setting up DI</a:t>
            </a:r>
          </a:p>
          <a:p>
            <a:pPr marL="0" indent="0">
              <a:buNone/>
            </a:pPr>
            <a:r>
              <a:rPr lang="en-US" dirty="0"/>
              <a:t>Service Lifetime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https://github.com/rstropek/Samples/tree/master/AspNetCore1Workshop/60-di-scopes/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3711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408955" y="308207"/>
            <a:ext cx="3456384" cy="1296144"/>
          </a:xfrm>
          <a:prstGeom prst="rect">
            <a:avLst/>
          </a:prstGeom>
          <a:solidFill>
            <a:srgbClr val="2EA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Focus on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kumimoji="0" lang="en-US" sz="2400" b="1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Cloud</a:t>
            </a:r>
            <a:br>
              <a:rPr kumimoji="0" lang="en-US" sz="24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(IaaS, PaaS, aPaaS, SaaS)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08955" y="4365104"/>
            <a:ext cx="3456384" cy="1296144"/>
          </a:xfrm>
          <a:prstGeom prst="rect">
            <a:avLst/>
          </a:prstGeom>
          <a:solidFill>
            <a:srgbClr val="2EA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Make all dev tools</a:t>
            </a: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and frameworks </a:t>
            </a:r>
            <a:r>
              <a:rPr lang="en-US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Open Source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8955" y="2348880"/>
            <a:ext cx="3456384" cy="1296144"/>
          </a:xfrm>
          <a:prstGeom prst="rect">
            <a:avLst/>
          </a:prstGeom>
          <a:solidFill>
            <a:srgbClr val="2EAAD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Have a </a:t>
            </a:r>
            <a:r>
              <a:rPr lang="en-US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cross-platform</a:t>
            </a: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solution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1" name="Connector: Curved 10"/>
          <p:cNvCxnSpPr>
            <a:stCxn id="7" idx="3"/>
            <a:endCxn id="9" idx="0"/>
          </p:cNvCxnSpPr>
          <p:nvPr/>
        </p:nvCxnSpPr>
        <p:spPr bwMode="auto">
          <a:xfrm flipH="1">
            <a:off x="2137147" y="956279"/>
            <a:ext cx="1728192" cy="1392601"/>
          </a:xfrm>
          <a:prstGeom prst="curvedConnector4">
            <a:avLst>
              <a:gd name="adj1" fmla="val -13228"/>
              <a:gd name="adj2" fmla="val 73268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Connector: Curved 12"/>
          <p:cNvCxnSpPr>
            <a:stCxn id="9" idx="3"/>
            <a:endCxn id="8" idx="0"/>
          </p:cNvCxnSpPr>
          <p:nvPr/>
        </p:nvCxnSpPr>
        <p:spPr bwMode="auto">
          <a:xfrm flipH="1">
            <a:off x="2137147" y="2996952"/>
            <a:ext cx="1728192" cy="1368152"/>
          </a:xfrm>
          <a:prstGeom prst="curvedConnector4">
            <a:avLst>
              <a:gd name="adj1" fmla="val -13228"/>
              <a:gd name="adj2" fmla="val 73684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4" name="Rectangle 13"/>
          <p:cNvSpPr/>
          <p:nvPr/>
        </p:nvSpPr>
        <p:spPr bwMode="auto">
          <a:xfrm>
            <a:off x="4714560" y="1893284"/>
            <a:ext cx="2679170" cy="455596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Visual Studio is not enough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8055763" y="1556792"/>
            <a:ext cx="2520280" cy="4288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Visual Studio Code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9" name="Connector: Curved 18"/>
          <p:cNvCxnSpPr>
            <a:stCxn id="14" idx="3"/>
            <a:endCxn id="17" idx="1"/>
          </p:cNvCxnSpPr>
          <p:nvPr/>
        </p:nvCxnSpPr>
        <p:spPr bwMode="auto">
          <a:xfrm flipV="1">
            <a:off x="7393730" y="1771193"/>
            <a:ext cx="662033" cy="349889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2" name="Rectangle 21"/>
          <p:cNvSpPr/>
          <p:nvPr/>
        </p:nvSpPr>
        <p:spPr bwMode="auto">
          <a:xfrm>
            <a:off x="8041803" y="2085702"/>
            <a:ext cx="2520280" cy="5203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Command line interface</a:t>
            </a: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s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25" name="Connector: Curved 24"/>
          <p:cNvCxnSpPr>
            <a:stCxn id="14" idx="3"/>
            <a:endCxn id="22" idx="1"/>
          </p:cNvCxnSpPr>
          <p:nvPr/>
        </p:nvCxnSpPr>
        <p:spPr bwMode="auto">
          <a:xfrm>
            <a:off x="7393730" y="2121082"/>
            <a:ext cx="648073" cy="224771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4" name="Rectangle 43"/>
          <p:cNvSpPr/>
          <p:nvPr/>
        </p:nvSpPr>
        <p:spPr bwMode="auto">
          <a:xfrm>
            <a:off x="4714560" y="5501768"/>
            <a:ext cx="2679170" cy="515830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Great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Git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support, GitHub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7" name="Rectangle 46"/>
          <p:cNvSpPr/>
          <p:nvPr/>
        </p:nvSpPr>
        <p:spPr bwMode="auto">
          <a:xfrm>
            <a:off x="4716345" y="85006"/>
            <a:ext cx="2677385" cy="678797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Cloud-first, cloud-only,</a:t>
            </a:r>
            <a:b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SaaS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for </a:t>
            </a:r>
            <a:r>
              <a:rPr kumimoji="0" lang="en-US" sz="1600" b="0" i="0" u="none" strike="noStrike" cap="none" normalizeH="0" dirty="0" err="1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devs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(VSTS)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4714560" y="4785378"/>
            <a:ext cx="2679170" cy="522069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.NET Foundation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51" name="Connector: Curved 50"/>
          <p:cNvCxnSpPr>
            <a:stCxn id="8" idx="3"/>
            <a:endCxn id="50" idx="1"/>
          </p:cNvCxnSpPr>
          <p:nvPr/>
        </p:nvCxnSpPr>
        <p:spPr bwMode="auto">
          <a:xfrm>
            <a:off x="3865339" y="5013176"/>
            <a:ext cx="849221" cy="3323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Connector: Curved 53"/>
          <p:cNvCxnSpPr>
            <a:stCxn id="8" idx="3"/>
            <a:endCxn id="44" idx="1"/>
          </p:cNvCxnSpPr>
          <p:nvPr/>
        </p:nvCxnSpPr>
        <p:spPr bwMode="auto">
          <a:xfrm>
            <a:off x="3865339" y="5013176"/>
            <a:ext cx="849221" cy="74650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Connector: Curved 57"/>
          <p:cNvCxnSpPr>
            <a:endCxn id="47" idx="1"/>
          </p:cNvCxnSpPr>
          <p:nvPr/>
        </p:nvCxnSpPr>
        <p:spPr bwMode="auto">
          <a:xfrm flipV="1">
            <a:off x="3865339" y="424405"/>
            <a:ext cx="851006" cy="53187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1" name="Rectangle 60"/>
          <p:cNvSpPr/>
          <p:nvPr/>
        </p:nvSpPr>
        <p:spPr bwMode="auto">
          <a:xfrm>
            <a:off x="4714560" y="980728"/>
            <a:ext cx="2679170" cy="720080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Redesign .NET for modularity</a:t>
            </a:r>
            <a:b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(„a la carte“)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62" name="Connector: Curved 61"/>
          <p:cNvCxnSpPr>
            <a:stCxn id="7" idx="3"/>
            <a:endCxn id="61" idx="1"/>
          </p:cNvCxnSpPr>
          <p:nvPr/>
        </p:nvCxnSpPr>
        <p:spPr bwMode="auto">
          <a:xfrm>
            <a:off x="3865339" y="956279"/>
            <a:ext cx="849221" cy="384489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Connector: Curved 67"/>
          <p:cNvCxnSpPr>
            <a:stCxn id="9" idx="3"/>
            <a:endCxn id="14" idx="1"/>
          </p:cNvCxnSpPr>
          <p:nvPr/>
        </p:nvCxnSpPr>
        <p:spPr bwMode="auto">
          <a:xfrm flipV="1">
            <a:off x="3865339" y="2121082"/>
            <a:ext cx="849221" cy="875870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6" name="Speech Bubble: Rectangle with Corners Rounded 75"/>
          <p:cNvSpPr/>
          <p:nvPr/>
        </p:nvSpPr>
        <p:spPr bwMode="auto">
          <a:xfrm>
            <a:off x="7825779" y="85006"/>
            <a:ext cx="1152128" cy="439225"/>
          </a:xfrm>
          <a:prstGeom prst="wedgeRoundRectCallout">
            <a:avLst>
              <a:gd name="adj1" fmla="val -85837"/>
              <a:gd name="adj2" fmla="val 50230"/>
              <a:gd name="adj3" fmla="val 16667"/>
            </a:avLst>
          </a:prstGeom>
          <a:solidFill>
            <a:srgbClr val="F7AC0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Revenue</a:t>
            </a:r>
          </a:p>
        </p:txBody>
      </p:sp>
      <p:sp>
        <p:nvSpPr>
          <p:cNvPr id="77" name="Speech Bubble: Rectangle with Corners Rounded 76"/>
          <p:cNvSpPr/>
          <p:nvPr/>
        </p:nvSpPr>
        <p:spPr bwMode="auto">
          <a:xfrm>
            <a:off x="7809060" y="706278"/>
            <a:ext cx="1152128" cy="439225"/>
          </a:xfrm>
          <a:prstGeom prst="wedgeRoundRectCallout">
            <a:avLst>
              <a:gd name="adj1" fmla="val -85837"/>
              <a:gd name="adj2" fmla="val 50230"/>
              <a:gd name="adj3" fmla="val 16667"/>
            </a:avLst>
          </a:prstGeom>
          <a:solidFill>
            <a:srgbClr val="F7AC0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Costs</a:t>
            </a:r>
          </a:p>
        </p:txBody>
      </p:sp>
      <p:sp>
        <p:nvSpPr>
          <p:cNvPr id="96" name="Rectangle 95"/>
          <p:cNvSpPr/>
          <p:nvPr/>
        </p:nvSpPr>
        <p:spPr bwMode="auto">
          <a:xfrm>
            <a:off x="4714560" y="2539406"/>
            <a:ext cx="2679170" cy="685344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Enhancements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 to Windows for </a:t>
            </a:r>
            <a:r>
              <a:rPr kumimoji="0" lang="en-US" sz="1600" b="0" i="0" u="none" strike="noStrike" cap="none" normalizeH="0" dirty="0" err="1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devs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7" name="Rectangle 96"/>
          <p:cNvSpPr/>
          <p:nvPr/>
        </p:nvSpPr>
        <p:spPr bwMode="auto">
          <a:xfrm>
            <a:off x="8041803" y="2704449"/>
            <a:ext cx="2520280" cy="5203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Ubuntu subsystem for Win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98" name="Connector: Curved 97"/>
          <p:cNvCxnSpPr>
            <a:stCxn id="96" idx="3"/>
            <a:endCxn id="97" idx="1"/>
          </p:cNvCxnSpPr>
          <p:nvPr/>
        </p:nvCxnSpPr>
        <p:spPr bwMode="auto">
          <a:xfrm>
            <a:off x="7393730" y="2882078"/>
            <a:ext cx="648073" cy="82522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1" name="Connector: Curved 100"/>
          <p:cNvCxnSpPr>
            <a:stCxn id="9" idx="3"/>
            <a:endCxn id="96" idx="1"/>
          </p:cNvCxnSpPr>
          <p:nvPr/>
        </p:nvCxnSpPr>
        <p:spPr bwMode="auto">
          <a:xfrm flipV="1">
            <a:off x="3865339" y="2882078"/>
            <a:ext cx="849221" cy="11487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4" name="Speech Bubble: Rectangle with Corners Rounded 103"/>
          <p:cNvSpPr/>
          <p:nvPr/>
        </p:nvSpPr>
        <p:spPr bwMode="auto">
          <a:xfrm>
            <a:off x="7825779" y="3347809"/>
            <a:ext cx="1152128" cy="439225"/>
          </a:xfrm>
          <a:prstGeom prst="wedgeRoundRectCallout">
            <a:avLst>
              <a:gd name="adj1" fmla="val -104087"/>
              <a:gd name="adj2" fmla="val -73345"/>
              <a:gd name="adj3" fmla="val 16667"/>
            </a:avLst>
          </a:prstGeom>
          <a:solidFill>
            <a:srgbClr val="F7AC0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Compete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8" name="Rectangle 107"/>
          <p:cNvSpPr/>
          <p:nvPr/>
        </p:nvSpPr>
        <p:spPr bwMode="auto">
          <a:xfrm>
            <a:off x="4714560" y="3419071"/>
            <a:ext cx="2679170" cy="455596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Xamarin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09" name="Connector: Curved 108"/>
          <p:cNvCxnSpPr>
            <a:stCxn id="9" idx="3"/>
            <a:endCxn id="108" idx="1"/>
          </p:cNvCxnSpPr>
          <p:nvPr/>
        </p:nvCxnSpPr>
        <p:spPr bwMode="auto">
          <a:xfrm>
            <a:off x="3865339" y="2996952"/>
            <a:ext cx="849221" cy="64991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4" name="Rectangle 123"/>
          <p:cNvSpPr/>
          <p:nvPr/>
        </p:nvSpPr>
        <p:spPr bwMode="auto">
          <a:xfrm>
            <a:off x="4714560" y="4068988"/>
            <a:ext cx="2679170" cy="522069"/>
          </a:xfrm>
          <a:prstGeom prst="rect">
            <a:avLst/>
          </a:prstGeom>
          <a:solidFill>
            <a:srgbClr val="96D5E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Redesign .NET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27" name="Connector: Curved 126"/>
          <p:cNvCxnSpPr>
            <a:stCxn id="8" idx="3"/>
            <a:endCxn id="124" idx="1"/>
          </p:cNvCxnSpPr>
          <p:nvPr/>
        </p:nvCxnSpPr>
        <p:spPr bwMode="auto">
          <a:xfrm flipV="1">
            <a:off x="3865339" y="4330023"/>
            <a:ext cx="849221" cy="68315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0" name="Connector: Curved 129"/>
          <p:cNvCxnSpPr>
            <a:stCxn id="9" idx="3"/>
            <a:endCxn id="124" idx="1"/>
          </p:cNvCxnSpPr>
          <p:nvPr/>
        </p:nvCxnSpPr>
        <p:spPr bwMode="auto">
          <a:xfrm>
            <a:off x="3865339" y="2996952"/>
            <a:ext cx="849221" cy="1333071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3" name="Rectangle 132"/>
          <p:cNvSpPr/>
          <p:nvPr/>
        </p:nvSpPr>
        <p:spPr bwMode="auto">
          <a:xfrm>
            <a:off x="8041803" y="4068988"/>
            <a:ext cx="2520280" cy="4288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Compiler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4" name="Rectangle 133"/>
          <p:cNvSpPr/>
          <p:nvPr/>
        </p:nvSpPr>
        <p:spPr bwMode="auto">
          <a:xfrm>
            <a:off x="8027843" y="4597898"/>
            <a:ext cx="2520280" cy="5203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CLR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5" name="Rectangle 134"/>
          <p:cNvSpPr/>
          <p:nvPr/>
        </p:nvSpPr>
        <p:spPr bwMode="auto">
          <a:xfrm>
            <a:off x="8027843" y="5216645"/>
            <a:ext cx="2520280" cy="520301"/>
          </a:xfrm>
          <a:prstGeom prst="rect">
            <a:avLst/>
          </a:prstGeom>
          <a:solidFill>
            <a:srgbClr val="C3E7F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Framework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cxnSp>
        <p:nvCxnSpPr>
          <p:cNvPr id="136" name="Connector: Curved 135"/>
          <p:cNvCxnSpPr>
            <a:stCxn id="124" idx="3"/>
            <a:endCxn id="133" idx="1"/>
          </p:cNvCxnSpPr>
          <p:nvPr/>
        </p:nvCxnSpPr>
        <p:spPr bwMode="auto">
          <a:xfrm flipV="1">
            <a:off x="7393730" y="4283389"/>
            <a:ext cx="648073" cy="46634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9" name="Connector: Curved 138"/>
          <p:cNvCxnSpPr>
            <a:stCxn id="124" idx="3"/>
            <a:endCxn id="134" idx="1"/>
          </p:cNvCxnSpPr>
          <p:nvPr/>
        </p:nvCxnSpPr>
        <p:spPr bwMode="auto">
          <a:xfrm>
            <a:off x="7393730" y="4330023"/>
            <a:ext cx="634113" cy="528026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2" name="Connector: Curved 141"/>
          <p:cNvCxnSpPr>
            <a:stCxn id="124" idx="3"/>
            <a:endCxn id="135" idx="1"/>
          </p:cNvCxnSpPr>
          <p:nvPr/>
        </p:nvCxnSpPr>
        <p:spPr bwMode="auto">
          <a:xfrm>
            <a:off x="7393730" y="4330023"/>
            <a:ext cx="634113" cy="114677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4384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4" grpId="0" animBg="1"/>
      <p:bldP spid="17" grpId="0" animBg="1"/>
      <p:bldP spid="22" grpId="0" animBg="1"/>
      <p:bldP spid="44" grpId="0" animBg="1"/>
      <p:bldP spid="47" grpId="0" animBg="1"/>
      <p:bldP spid="50" grpId="0" animBg="1"/>
      <p:bldP spid="61" grpId="0" animBg="1"/>
      <p:bldP spid="76" grpId="0" animBg="1"/>
      <p:bldP spid="77" grpId="0" animBg="1"/>
      <p:bldP spid="96" grpId="0" animBg="1"/>
      <p:bldP spid="97" grpId="0" animBg="1"/>
      <p:bldP spid="104" grpId="0" animBg="1"/>
      <p:bldP spid="108" grpId="0" animBg="1"/>
      <p:bldP spid="124" grpId="0" animBg="1"/>
      <p:bldP spid="133" grpId="0" animBg="1"/>
      <p:bldP spid="134" grpId="0" animBg="1"/>
      <p:bldP spid="13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Core Automation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Test, build, and release automation</a:t>
            </a:r>
          </a:p>
        </p:txBody>
      </p:sp>
    </p:spTree>
    <p:extLst>
      <p:ext uri="{BB962C8B-B14F-4D97-AF65-F5344CB8AC3E}">
        <p14:creationId xmlns:p14="http://schemas.microsoft.com/office/powerpoint/2010/main" val="10456116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CI </a:t>
            </a:r>
            <a:r>
              <a:rPr lang="de-AT" dirty="0" err="1"/>
              <a:t>with</a:t>
            </a:r>
            <a:r>
              <a:rPr lang="de-AT" dirty="0"/>
              <a:t> .NET Core </a:t>
            </a:r>
            <a:r>
              <a:rPr lang="de-AT" dirty="0" err="1"/>
              <a:t>apps</a:t>
            </a:r>
            <a:endParaRPr lang="de-AT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VSTS </a:t>
            </a:r>
            <a:r>
              <a:rPr lang="de-AT" dirty="0" err="1"/>
              <a:t>supports</a:t>
            </a:r>
            <a:r>
              <a:rPr lang="de-AT" dirty="0"/>
              <a:t> </a:t>
            </a:r>
            <a:r>
              <a:rPr lang="de-AT" dirty="0" err="1"/>
              <a:t>building</a:t>
            </a:r>
            <a:r>
              <a:rPr lang="de-AT" dirty="0"/>
              <a:t> </a:t>
            </a:r>
            <a:r>
              <a:rPr lang="de-AT" dirty="0" err="1"/>
              <a:t>and</a:t>
            </a:r>
            <a:r>
              <a:rPr lang="de-AT" dirty="0"/>
              <a:t> </a:t>
            </a:r>
            <a:r>
              <a:rPr lang="de-AT" dirty="0" err="1"/>
              <a:t>publishing</a:t>
            </a:r>
            <a:r>
              <a:rPr lang="de-AT" dirty="0"/>
              <a:t> .NET Core </a:t>
            </a:r>
            <a:r>
              <a:rPr lang="de-AT" dirty="0" err="1"/>
              <a:t>apps</a:t>
            </a:r>
            <a:endParaRPr lang="de-AT" dirty="0"/>
          </a:p>
          <a:p>
            <a:pPr lvl="1"/>
            <a:r>
              <a:rPr lang="de-AT" dirty="0">
                <a:hlinkClick r:id="rId2"/>
              </a:rPr>
              <a:t>Details</a:t>
            </a:r>
            <a:endParaRPr lang="de-AT" dirty="0"/>
          </a:p>
          <a:p>
            <a:r>
              <a:rPr lang="de-AT" dirty="0"/>
              <a:t>Azure App Services </a:t>
            </a:r>
            <a:r>
              <a:rPr lang="de-AT" dirty="0" err="1"/>
              <a:t>supports</a:t>
            </a:r>
            <a:r>
              <a:rPr lang="de-AT" dirty="0"/>
              <a:t> .NET Core </a:t>
            </a:r>
            <a:r>
              <a:rPr lang="de-AT" dirty="0" err="1"/>
              <a:t>apps</a:t>
            </a:r>
            <a:endParaRPr lang="de-AT" dirty="0"/>
          </a:p>
          <a:p>
            <a:pPr lvl="1"/>
            <a:r>
              <a:rPr lang="de-AT" dirty="0">
                <a:hlinkClick r:id="rId3"/>
              </a:rPr>
              <a:t>Kudu-support </a:t>
            </a:r>
            <a:r>
              <a:rPr lang="de-AT" dirty="0" err="1">
                <a:hlinkClick r:id="rId3"/>
              </a:rPr>
              <a:t>for</a:t>
            </a:r>
            <a:r>
              <a:rPr lang="de-AT" dirty="0">
                <a:hlinkClick r:id="rId3"/>
              </a:rPr>
              <a:t> .NET Core</a:t>
            </a:r>
            <a:endParaRPr lang="de-AT" dirty="0"/>
          </a:p>
          <a:p>
            <a:r>
              <a:rPr lang="de-AT" dirty="0"/>
              <a:t>Ready-made Docker </a:t>
            </a:r>
            <a:r>
              <a:rPr lang="de-AT" dirty="0" err="1"/>
              <a:t>image</a:t>
            </a:r>
            <a:r>
              <a:rPr lang="de-AT" dirty="0"/>
              <a:t> </a:t>
            </a:r>
            <a:r>
              <a:rPr lang="de-AT" dirty="0" err="1"/>
              <a:t>with</a:t>
            </a:r>
            <a:r>
              <a:rPr lang="de-AT" dirty="0"/>
              <a:t> </a:t>
            </a:r>
            <a:r>
              <a:rPr lang="de-AT" dirty="0" err="1">
                <a:latin typeface="Lucida Console" panose="020B0609040504020204" pitchFamily="49" charset="0"/>
              </a:rPr>
              <a:t>Dockerfile</a:t>
            </a:r>
            <a:endParaRPr lang="de-AT" dirty="0">
              <a:latin typeface="Lucida Console" panose="020B0609040504020204" pitchFamily="49" charset="0"/>
            </a:endParaRPr>
          </a:p>
          <a:p>
            <a:pPr lvl="1"/>
            <a:r>
              <a:rPr lang="de-AT" dirty="0" err="1">
                <a:latin typeface="Lucida Console" panose="020B0609040504020204" pitchFamily="49" charset="0"/>
                <a:hlinkClick r:id="rId4"/>
              </a:rPr>
              <a:t>microsoft</a:t>
            </a:r>
            <a:r>
              <a:rPr lang="de-AT" dirty="0">
                <a:latin typeface="Lucida Console" panose="020B0609040504020204" pitchFamily="49" charset="0"/>
                <a:hlinkClick r:id="rId4"/>
              </a:rPr>
              <a:t>/</a:t>
            </a:r>
            <a:r>
              <a:rPr lang="de-AT" dirty="0" err="1">
                <a:latin typeface="Lucida Console" panose="020B0609040504020204" pitchFamily="49" charset="0"/>
                <a:hlinkClick r:id="rId4"/>
              </a:rPr>
              <a:t>dotnet</a:t>
            </a:r>
            <a:endParaRPr lang="de-AT" dirty="0">
              <a:latin typeface="Lucida Console" panose="020B06090405040202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845054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Build Automation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Build and deploy .NET Core in VSTS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https://www.visualstudio.com/en-us/docs/build/apps/aspnet/aspnetcore-to-azure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59335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/>
              <a:t>Dockerfile</a:t>
            </a:r>
            <a:r>
              <a:rPr lang="en-US" sz="4000" dirty="0"/>
              <a:t> for .NET Core app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3472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Unit </a:t>
            </a:r>
            <a:r>
              <a:rPr lang="de-AT" dirty="0" err="1"/>
              <a:t>Testing</a:t>
            </a:r>
            <a:endParaRPr lang="de-AT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.NET Core </a:t>
            </a:r>
            <a:r>
              <a:rPr lang="de-AT" dirty="0" err="1"/>
              <a:t>supports</a:t>
            </a:r>
            <a:r>
              <a:rPr lang="de-AT" dirty="0"/>
              <a:t> multiple </a:t>
            </a:r>
            <a:r>
              <a:rPr lang="de-AT" dirty="0" err="1"/>
              <a:t>test</a:t>
            </a:r>
            <a:r>
              <a:rPr lang="de-AT" dirty="0"/>
              <a:t> </a:t>
            </a:r>
            <a:r>
              <a:rPr lang="de-AT" dirty="0" err="1"/>
              <a:t>frameworks</a:t>
            </a:r>
            <a:endParaRPr lang="de-AT" dirty="0"/>
          </a:p>
          <a:p>
            <a:pPr lvl="1"/>
            <a:r>
              <a:rPr lang="de-AT" dirty="0"/>
              <a:t>E.g. </a:t>
            </a:r>
            <a:r>
              <a:rPr lang="de-AT" dirty="0" err="1"/>
              <a:t>XUnit</a:t>
            </a:r>
            <a:r>
              <a:rPr lang="de-AT" dirty="0"/>
              <a:t>, </a:t>
            </a:r>
            <a:r>
              <a:rPr lang="de-AT" dirty="0" err="1"/>
              <a:t>MSTest</a:t>
            </a:r>
            <a:endParaRPr lang="de-AT" dirty="0"/>
          </a:p>
          <a:p>
            <a:pPr lvl="1"/>
            <a:r>
              <a:rPr lang="de-AT" dirty="0" err="1">
                <a:hlinkClick r:id="rId2"/>
              </a:rPr>
              <a:t>Compare</a:t>
            </a:r>
            <a:r>
              <a:rPr lang="de-AT" dirty="0">
                <a:hlinkClick r:id="rId2"/>
              </a:rPr>
              <a:t> </a:t>
            </a:r>
            <a:r>
              <a:rPr lang="de-AT" dirty="0" err="1">
                <a:hlinkClick r:id="rId2"/>
              </a:rPr>
              <a:t>XUnit</a:t>
            </a:r>
            <a:r>
              <a:rPr lang="de-AT" dirty="0">
                <a:hlinkClick r:id="rId2"/>
              </a:rPr>
              <a:t> </a:t>
            </a:r>
            <a:r>
              <a:rPr lang="de-AT" dirty="0" err="1">
                <a:hlinkClick r:id="rId2"/>
              </a:rPr>
              <a:t>and</a:t>
            </a:r>
            <a:r>
              <a:rPr lang="de-AT" dirty="0">
                <a:hlinkClick r:id="rId2"/>
              </a:rPr>
              <a:t> </a:t>
            </a:r>
            <a:r>
              <a:rPr lang="de-AT" dirty="0" err="1">
                <a:hlinkClick r:id="rId2"/>
              </a:rPr>
              <a:t>MSTest</a:t>
            </a:r>
            <a:endParaRPr lang="de-AT" dirty="0"/>
          </a:p>
          <a:p>
            <a:pPr lvl="1"/>
            <a:endParaRPr lang="de-AT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305131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Unit Testing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Create and run library with tests</a:t>
            </a:r>
          </a:p>
          <a:p>
            <a:pPr marL="400050" lvl="1" indent="0">
              <a:buNone/>
            </a:pPr>
            <a:r>
              <a:rPr lang="en-US" sz="2000" dirty="0" err="1"/>
              <a:t>XUnit</a:t>
            </a:r>
            <a:r>
              <a:rPr lang="en-US" sz="2000" dirty="0"/>
              <a:t> (</a:t>
            </a:r>
            <a:r>
              <a:rPr lang="en-US" sz="2000" dirty="0">
                <a:hlinkClick r:id="rId2"/>
              </a:rPr>
              <a:t>sample</a:t>
            </a:r>
            <a:r>
              <a:rPr lang="en-US" sz="2000" dirty="0"/>
              <a:t>)</a:t>
            </a:r>
          </a:p>
          <a:p>
            <a:pPr marL="400050" lvl="1" indent="0">
              <a:buNone/>
            </a:pPr>
            <a:r>
              <a:rPr lang="en-US" sz="2000" dirty="0" err="1"/>
              <a:t>MSTest</a:t>
            </a:r>
            <a:r>
              <a:rPr lang="en-US" sz="2000" dirty="0"/>
              <a:t> (</a:t>
            </a:r>
            <a:r>
              <a:rPr lang="en-US" sz="2000" dirty="0">
                <a:hlinkClick r:id="rId3"/>
              </a:rPr>
              <a:t>sample</a:t>
            </a:r>
            <a:r>
              <a:rPr lang="en-US" sz="2000" dirty="0"/>
              <a:t>)</a:t>
            </a:r>
          </a:p>
          <a:p>
            <a:pPr marL="0" indent="0">
              <a:buNone/>
            </a:pPr>
            <a:r>
              <a:rPr lang="en-US" sz="2800" dirty="0"/>
              <a:t>Run tests with </a:t>
            </a:r>
            <a:r>
              <a:rPr lang="en-US" sz="2800" dirty="0">
                <a:latin typeface="Lucida Console" panose="020B0609040504020204" pitchFamily="49" charset="0"/>
              </a:rPr>
              <a:t>VSTest.Console.exe</a:t>
            </a:r>
          </a:p>
          <a:p>
            <a:pPr marL="400050" lvl="1" indent="0">
              <a:buNone/>
            </a:pPr>
            <a:r>
              <a:rPr lang="en-US" sz="1400" dirty="0">
                <a:latin typeface="Lucida Console" panose="020B0609040504020204" pitchFamily="49" charset="0"/>
              </a:rPr>
              <a:t>vstest.console.exe </a:t>
            </a:r>
            <a:r>
              <a:rPr lang="en-US" sz="1400" dirty="0" err="1">
                <a:latin typeface="Lucida Console" panose="020B0609040504020204" pitchFamily="49" charset="0"/>
              </a:rPr>
              <a:t>project.json</a:t>
            </a:r>
            <a:r>
              <a:rPr lang="en-US" sz="1400" dirty="0">
                <a:latin typeface="Lucida Console" panose="020B0609040504020204" pitchFamily="49" charset="0"/>
              </a:rPr>
              <a:t> /</a:t>
            </a:r>
            <a:r>
              <a:rPr lang="en-US" sz="1400" dirty="0" err="1">
                <a:latin typeface="Lucida Console" panose="020B0609040504020204" pitchFamily="49" charset="0"/>
              </a:rPr>
              <a:t>UseVsixExtensions:true</a:t>
            </a:r>
            <a:r>
              <a:rPr lang="en-US" sz="1400" dirty="0">
                <a:latin typeface="Lucida Console" panose="020B0609040504020204" pitchFamily="49" charset="0"/>
              </a:rPr>
              <a:t> /</a:t>
            </a:r>
            <a:r>
              <a:rPr lang="en-US" sz="1400" dirty="0" err="1">
                <a:latin typeface="Lucida Console" panose="020B0609040504020204" pitchFamily="49" charset="0"/>
              </a:rPr>
              <a:t>logger:trx</a:t>
            </a:r>
            <a:endParaRPr lang="en-US" sz="1400" dirty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2800" dirty="0"/>
              <a:t>Project setup</a:t>
            </a:r>
          </a:p>
          <a:p>
            <a:pPr marL="400050" lvl="1" indent="0">
              <a:buNone/>
            </a:pPr>
            <a:r>
              <a:rPr lang="en-US" sz="2000" dirty="0"/>
              <a:t>Folders, </a:t>
            </a:r>
            <a:r>
              <a:rPr lang="en-US" sz="2000" dirty="0" err="1">
                <a:latin typeface="Lucida Console" panose="020B0609040504020204" pitchFamily="49" charset="0"/>
              </a:rPr>
              <a:t>project.json</a:t>
            </a:r>
            <a:endParaRPr lang="en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873452" y="5589240"/>
            <a:ext cx="6408710" cy="498376"/>
          </a:xfrm>
        </p:spPr>
        <p:txBody>
          <a:bodyPr/>
          <a:lstStyle/>
          <a:p>
            <a:r>
              <a:rPr lang="en-US" dirty="0">
                <a:hlinkClick r:id="rId4"/>
              </a:rPr>
              <a:t>https://blogs.msdn.microsoft.com/visualstudioalm/2016/09/01/announcing-mstest-v2-framework-support-for-net-core-1-0-rtm/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932549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C# 7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Live </a:t>
            </a:r>
            <a:r>
              <a:rPr lang="de-AT" dirty="0" err="1"/>
              <a:t>Coding</a:t>
            </a:r>
            <a:r>
              <a:rPr lang="de-AT" dirty="0"/>
              <a:t>; sample </a:t>
            </a:r>
            <a:r>
              <a:rPr lang="de-AT" dirty="0" err="1"/>
              <a:t>code</a:t>
            </a:r>
            <a:r>
              <a:rPr lang="de-AT" dirty="0"/>
              <a:t> </a:t>
            </a:r>
            <a:r>
              <a:rPr lang="de-AT" dirty="0" err="1"/>
              <a:t>see</a:t>
            </a:r>
            <a:r>
              <a:rPr lang="de-AT" dirty="0"/>
              <a:t> </a:t>
            </a:r>
            <a:r>
              <a:rPr lang="de-AT" dirty="0">
                <a:hlinkClick r:id="rId2"/>
              </a:rPr>
              <a:t>https://github.com/rstropek/Samples/tree/master/CSharp7</a:t>
            </a:r>
            <a:r>
              <a:rPr lang="de-AT" dirty="0"/>
              <a:t> 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7925225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Thank</a:t>
            </a:r>
            <a:r>
              <a:rPr lang="de-AT" dirty="0"/>
              <a:t> </a:t>
            </a:r>
            <a:r>
              <a:rPr lang="de-AT" dirty="0" err="1"/>
              <a:t>you</a:t>
            </a:r>
            <a:r>
              <a:rPr lang="de-AT" dirty="0"/>
              <a:t> </a:t>
            </a:r>
            <a:r>
              <a:rPr lang="de-AT" dirty="0" err="1"/>
              <a:t>for</a:t>
            </a:r>
            <a:r>
              <a:rPr lang="de-AT" dirty="0"/>
              <a:t> </a:t>
            </a:r>
            <a:r>
              <a:rPr lang="de-AT" dirty="0" err="1"/>
              <a:t>coming</a:t>
            </a:r>
            <a:r>
              <a:rPr lang="de-AT" dirty="0"/>
              <a:t>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err="1"/>
              <a:t>Questions</a:t>
            </a:r>
            <a:r>
              <a:rPr lang="de-AT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07758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.NET Core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.NET Core?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Refactor .NET Framework</a:t>
            </a:r>
          </a:p>
          <a:p>
            <a:pPr lvl="1"/>
            <a:r>
              <a:rPr lang="en-US" dirty="0"/>
              <a:t>Establish a </a:t>
            </a:r>
            <a:r>
              <a:rPr lang="en-US" dirty="0">
                <a:hlinkClick r:id="rId2"/>
              </a:rPr>
              <a:t>Standard Library</a:t>
            </a:r>
            <a:r>
              <a:rPr lang="en-US" dirty="0"/>
              <a:t> for the various incarnations of .NET</a:t>
            </a:r>
            <a:br>
              <a:rPr lang="en-US" dirty="0"/>
            </a:br>
            <a:r>
              <a:rPr lang="en-US" dirty="0"/>
              <a:t>.NET Core is not 100% compatible with .NET 4.x (</a:t>
            </a:r>
            <a:r>
              <a:rPr lang="en-US" dirty="0">
                <a:hlinkClick r:id="rId3"/>
              </a:rPr>
              <a:t>details</a:t>
            </a:r>
            <a:r>
              <a:rPr lang="en-US" dirty="0"/>
              <a:t>)</a:t>
            </a:r>
          </a:p>
          <a:p>
            <a:r>
              <a:rPr lang="en-US" dirty="0"/>
              <a:t>Make it a real cross-platform solution</a:t>
            </a:r>
          </a:p>
          <a:p>
            <a:pPr lvl="1"/>
            <a:r>
              <a:rPr lang="en-US" dirty="0"/>
              <a:t>Windows, Mac OS, Linux (</a:t>
            </a:r>
            <a:r>
              <a:rPr lang="en-US" dirty="0">
                <a:hlinkClick r:id="rId4"/>
              </a:rPr>
              <a:t>details in .NET Core Roadmap</a:t>
            </a:r>
            <a:r>
              <a:rPr lang="en-US" dirty="0"/>
              <a:t>)</a:t>
            </a:r>
          </a:p>
          <a:p>
            <a:r>
              <a:rPr lang="en-US" dirty="0"/>
              <a:t>Make it open  source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hlinkClick r:id="rId5"/>
              </a:rPr>
              <a:t>.NET Foundation project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MIT License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AT" dirty="0"/>
              <a:t>Details: </a:t>
            </a:r>
            <a:r>
              <a:rPr lang="de-AT" dirty="0">
                <a:hlinkClick r:id="rId7"/>
              </a:rPr>
              <a:t>https://docs.microsoft.com/dotnet/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892760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.NET Core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.NET Runtime (</a:t>
            </a:r>
            <a:r>
              <a:rPr lang="en-US" dirty="0" err="1">
                <a:hlinkClick r:id="rId2"/>
              </a:rPr>
              <a:t>CoreCLR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CoreCLR</a:t>
            </a:r>
            <a:r>
              <a:rPr lang="en-US" dirty="0"/>
              <a:t> includes Base Class Library (BCL)</a:t>
            </a:r>
          </a:p>
          <a:p>
            <a:r>
              <a:rPr lang="en-US" dirty="0"/>
              <a:t>.NET Core Foundation Libraries (</a:t>
            </a:r>
            <a:r>
              <a:rPr lang="en-US" dirty="0" err="1">
                <a:hlinkClick r:id="rId3"/>
              </a:rPr>
              <a:t>CoreFX</a:t>
            </a:r>
            <a:r>
              <a:rPr lang="en-US" dirty="0"/>
              <a:t>)</a:t>
            </a:r>
          </a:p>
          <a:p>
            <a:r>
              <a:rPr lang="en-US" dirty="0"/>
              <a:t>.NET Command Line Tools (</a:t>
            </a:r>
            <a:r>
              <a:rPr lang="en-US" dirty="0">
                <a:hlinkClick r:id="rId4"/>
              </a:rPr>
              <a:t>.NET CLI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Including the </a:t>
            </a:r>
            <a:r>
              <a:rPr lang="en-US" dirty="0" err="1">
                <a:latin typeface="Lucida Console" panose="020B0609040504020204" pitchFamily="49" charset="0"/>
              </a:rPr>
              <a:t>dotnet</a:t>
            </a:r>
            <a:r>
              <a:rPr lang="en-US" dirty="0"/>
              <a:t> application host</a:t>
            </a:r>
          </a:p>
          <a:p>
            <a:r>
              <a:rPr lang="en-US" dirty="0"/>
              <a:t>Cross-Platform Compiler (</a:t>
            </a:r>
            <a:r>
              <a:rPr lang="en-US" dirty="0">
                <a:hlinkClick r:id="rId5"/>
              </a:rPr>
              <a:t>Roslyn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419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of .NET Core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.NET Core 1.1 is RTM</a:t>
            </a:r>
          </a:p>
          <a:p>
            <a:pPr lvl="1"/>
            <a:r>
              <a:rPr lang="en-US" sz="2000" dirty="0">
                <a:hlinkClick r:id="rId2"/>
              </a:rPr>
              <a:t>Download current version</a:t>
            </a:r>
            <a:endParaRPr lang="en-US" sz="2000" dirty="0"/>
          </a:p>
          <a:p>
            <a:pPr lvl="1"/>
            <a:r>
              <a:rPr lang="en-US" sz="2000" dirty="0"/>
              <a:t>2.0 is scheduled for Summer 2017 (</a:t>
            </a:r>
            <a:r>
              <a:rPr lang="en-US" sz="2000" dirty="0">
                <a:hlinkClick r:id="rId3"/>
              </a:rPr>
              <a:t>roadmap</a:t>
            </a:r>
            <a:r>
              <a:rPr lang="en-US" sz="2000" dirty="0"/>
              <a:t>, </a:t>
            </a:r>
            <a:r>
              <a:rPr lang="en-US" sz="2000" dirty="0">
                <a:hlinkClick r:id="rId4"/>
              </a:rPr>
              <a:t>overview in docs</a:t>
            </a:r>
            <a:r>
              <a:rPr lang="en-US" sz="2000" dirty="0"/>
              <a:t>)</a:t>
            </a:r>
          </a:p>
          <a:p>
            <a:r>
              <a:rPr lang="en-US" sz="2800" dirty="0"/>
              <a:t>Visual Studio Tools are in preview</a:t>
            </a:r>
          </a:p>
          <a:p>
            <a:pPr lvl="1"/>
            <a:r>
              <a:rPr lang="en-US" sz="2000" dirty="0"/>
              <a:t>Wait for VS2017 (March 2017)</a:t>
            </a:r>
          </a:p>
          <a:p>
            <a:r>
              <a:rPr lang="en-US" sz="2800" dirty="0"/>
              <a:t>C# is RTM</a:t>
            </a:r>
          </a:p>
          <a:p>
            <a:pPr lvl="1"/>
            <a:r>
              <a:rPr lang="en-US" sz="2000" dirty="0"/>
              <a:t>VB and F# are coming</a:t>
            </a:r>
          </a:p>
          <a:p>
            <a:r>
              <a:rPr lang="en-US" sz="2800" dirty="0"/>
              <a:t>X64 Support</a:t>
            </a:r>
          </a:p>
          <a:p>
            <a:pPr lvl="1"/>
            <a:r>
              <a:rPr lang="en-US" sz="2000" dirty="0"/>
              <a:t>X86, X64 support on Windows</a:t>
            </a:r>
          </a:p>
          <a:p>
            <a:pPr lvl="1"/>
            <a:r>
              <a:rPr lang="en-US" sz="2000" dirty="0"/>
              <a:t>X64 support on many Linux distros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See also: </a:t>
            </a:r>
            <a:r>
              <a:rPr lang="en-US" dirty="0">
                <a:hlinkClick r:id="rId3"/>
              </a:rPr>
              <a:t>https://github.com/dotnet/core/blob/master/roadmap.md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485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build?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Console applications</a:t>
            </a:r>
          </a:p>
          <a:p>
            <a:r>
              <a:rPr lang="en-US" dirty="0">
                <a:hlinkClick r:id="rId2"/>
              </a:rPr>
              <a:t>ASP.NET Core</a:t>
            </a:r>
            <a:r>
              <a:rPr lang="en-US" dirty="0"/>
              <a:t> applications</a:t>
            </a:r>
          </a:p>
          <a:p>
            <a:r>
              <a:rPr lang="en-US" dirty="0">
                <a:hlinkClick r:id="rId3"/>
              </a:rPr>
              <a:t>UWP</a:t>
            </a:r>
            <a:r>
              <a:rPr lang="en-US" dirty="0"/>
              <a:t> applications</a:t>
            </a:r>
          </a:p>
          <a:p>
            <a:r>
              <a:rPr lang="en-US" dirty="0" err="1">
                <a:hlinkClick r:id="rId4"/>
              </a:rPr>
              <a:t>Xamarin</a:t>
            </a:r>
            <a:r>
              <a:rPr lang="en-US" dirty="0">
                <a:hlinkClick r:id="rId4"/>
              </a:rPr>
              <a:t> Forms</a:t>
            </a:r>
            <a:r>
              <a:rPr lang="en-US" dirty="0"/>
              <a:t> applications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See also: </a:t>
            </a:r>
            <a:r>
              <a:rPr lang="en-US" dirty="0">
                <a:hlinkClick r:id="rId5"/>
              </a:rPr>
              <a:t>https://github.com/dotnet/core/blob/master/roadmap.md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297349"/>
      </p:ext>
    </p:extLst>
  </p:cSld>
  <p:clrMapOvr>
    <a:masterClrMapping/>
  </p:clrMapOvr>
</p:sld>
</file>

<file path=ppt/theme/theme1.xml><?xml version="1.0" encoding="utf-8"?>
<a:theme xmlns:a="http://schemas.openxmlformats.org/drawingml/2006/main" name="BASTA_2016_Template_36948_v1">
  <a:themeElements>
    <a:clrScheme name="BASTA_2016_Template_36948_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ASTA_2016_Template_36948_v1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BASTA_2016_Template_36948_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ASTA_2016_Template_36948_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ASTA_2016_Template_36948_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BASTA_2016_Template_16_9_36948_v2</Template>
  <TotalTime>0</TotalTime>
  <Words>1918</Words>
  <Application>Microsoft Office PowerPoint</Application>
  <PresentationFormat>Custom</PresentationFormat>
  <Paragraphs>327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ＭＳ Ｐゴシック</vt:lpstr>
      <vt:lpstr>Arial</vt:lpstr>
      <vt:lpstr>Lucida Console</vt:lpstr>
      <vt:lpstr>Segoe UI</vt:lpstr>
      <vt:lpstr>Segoe UI Light</vt:lpstr>
      <vt:lpstr>Segoe UI Semibold</vt:lpstr>
      <vt:lpstr>Segoe UI Semilight</vt:lpstr>
      <vt:lpstr>Wingdings</vt:lpstr>
      <vt:lpstr>Wingdings 3</vt:lpstr>
      <vt:lpstr>BASTA_2016_Template_36948_v1</vt:lpstr>
      <vt:lpstr>Rainer Stropek | time cockpit</vt:lpstr>
      <vt:lpstr>Your Host</vt:lpstr>
      <vt:lpstr>Agenda</vt:lpstr>
      <vt:lpstr>PowerPoint Presentation</vt:lpstr>
      <vt:lpstr>.NET Core</vt:lpstr>
      <vt:lpstr>Why .NET Core?</vt:lpstr>
      <vt:lpstr>Components of .NET Core</vt:lpstr>
      <vt:lpstr>Status of .NET Core</vt:lpstr>
      <vt:lpstr>What can you build?</vt:lpstr>
      <vt:lpstr>Where to get .NET Core?</vt:lpstr>
      <vt:lpstr>Getting Help</vt:lpstr>
      <vt:lpstr>Packages, Metapackages and Frameworks</vt:lpstr>
      <vt:lpstr>.csproj</vt:lpstr>
      <vt:lpstr>Solutions</vt:lpstr>
      <vt:lpstr>Cross-platform</vt:lpstr>
      <vt:lpstr>.NET CLI</vt:lpstr>
      <vt:lpstr>.NET Core CLI</vt:lpstr>
      <vt:lpstr>dotnet run</vt:lpstr>
      <vt:lpstr>Deployment (dotnet publish)</vt:lpstr>
      <vt:lpstr>Self-contained Deployment</vt:lpstr>
      <vt:lpstr>Self-contained Deployment</vt:lpstr>
      <vt:lpstr>Versioning</vt:lpstr>
      <vt:lpstr>Versioning</vt:lpstr>
      <vt:lpstr>Versioning</vt:lpstr>
      <vt:lpstr>Libraries</vt:lpstr>
      <vt:lpstr>Libraries</vt:lpstr>
      <vt:lpstr>.NET Standard Library</vt:lpstr>
      <vt:lpstr>Why a standard library?</vt:lpstr>
      <vt:lpstr>.NET Standard Library</vt:lpstr>
      <vt:lpstr>ASP.NET Core 1 Basics</vt:lpstr>
      <vt:lpstr>Minimal ASP.NET Core 1</vt:lpstr>
      <vt:lpstr>Walkthrough VS “File – New – Project”</vt:lpstr>
      <vt:lpstr>101 for ASP.NET Core 1</vt:lpstr>
      <vt:lpstr>Configuration</vt:lpstr>
      <vt:lpstr>Configuration</vt:lpstr>
      <vt:lpstr>Logging</vt:lpstr>
      <vt:lpstr>Logging</vt:lpstr>
      <vt:lpstr>Dependency Injection</vt:lpstr>
      <vt:lpstr>Dependency Injection</vt:lpstr>
      <vt:lpstr>.NET Core Automation</vt:lpstr>
      <vt:lpstr>CI with .NET Core apps</vt:lpstr>
      <vt:lpstr>Build Automation</vt:lpstr>
      <vt:lpstr>Dockerfile for .NET Core app</vt:lpstr>
      <vt:lpstr>Unit Testing</vt:lpstr>
      <vt:lpstr>Unit Testing</vt:lpstr>
      <vt:lpstr>C# 7</vt:lpstr>
      <vt:lpstr>Thank you for coming!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 Revolution</dc:title>
  <dc:subject/>
  <dc:creator>Rainer Stropek</dc:creator>
  <cp:keywords>BASTA</cp:keywords>
  <dc:description/>
  <cp:lastModifiedBy>Rainer Stropek</cp:lastModifiedBy>
  <cp:revision>90</cp:revision>
  <dcterms:created xsi:type="dcterms:W3CDTF">2016-09-15T05:22:32Z</dcterms:created>
  <dcterms:modified xsi:type="dcterms:W3CDTF">2017-02-20T07:06:45Z</dcterms:modified>
  <cp:category/>
</cp:coreProperties>
</file>

<file path=docProps/thumbnail.jpeg>
</file>